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60" r:id="rId5"/>
    <p:sldId id="264" r:id="rId6"/>
    <p:sldId id="265" r:id="rId7"/>
    <p:sldId id="266" r:id="rId8"/>
    <p:sldId id="267" r:id="rId9"/>
    <p:sldId id="261" r:id="rId10"/>
    <p:sldId id="262"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59" r:id="rId26"/>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Calibri Light" panose="020F0302020204030204" pitchFamily="34" charset="0"/>
      <p:regular r:id="rId35"/>
      <p:italic r:id="rId36"/>
    </p:embeddedFont>
    <p:embeddedFont>
      <p:font typeface="Verdana" panose="020B0604030504040204" pitchFamily="34" charset="0"/>
      <p:regular r:id="rId37"/>
      <p:bold r:id="rId38"/>
      <p:italic r:id="rId39"/>
      <p:boldItalic r:id="rId40"/>
    </p:embeddedFont>
    <p:embeddedFont>
      <p:font typeface="Cambria Math" panose="02040503050406030204" pitchFamily="18"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BF92-2B1C-4BB5-AB66-155355E09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24187D-371C-4075-9B5E-375F9AB317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0D8652-317A-4510-8E4B-602DCF18B640}"/>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F6B39F14-23D5-4771-A32D-67CA83889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7D4F9-451A-48C4-BFFE-0DBC59511C4C}"/>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40050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EEB1-78A6-4196-8269-1F15CB48C1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6E0FB-13B4-4F95-91FA-6F21C483A7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04F5-7252-459F-A835-B15448F0E002}"/>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9B6F7A23-C354-459B-9F9E-08FB23751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F7157-DAFA-45F1-BE3C-E36CA10E7A55}"/>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2583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17C5C-88AE-4C94-801E-B1DCAEFCF5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96B658-444A-447A-A14C-D2D4FE0DE2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B2339-CD96-4F29-AAC1-03EBA020E6AC}"/>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40000355-9C80-41DA-A0C5-339AF3665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012B-1899-4739-961D-40C6F797C3F9}"/>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209127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2F5C-438D-42E7-B14B-BFCB55F9D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5766F-518F-4EEE-826F-175A7CC5A9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59720-240A-4F4E-BD14-62FD49C72AEB}"/>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1271F69A-9CF2-472D-9DEB-801500BD5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9D3D6-6FCA-4D95-9446-7099983B7DD3}"/>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429391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1342-0599-44B3-BE56-B383671ED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95A14C-BD88-4703-B68A-CAECBAEE16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8C60C18-C51E-42C5-9EA6-EF1049223E2F}"/>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961DBE9B-2589-4491-BA3E-EB6BE4094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D8AB3-4526-40AC-8AD7-ECBA84942472}"/>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66049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6C97-85FE-4C95-860E-3385F5F29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FA2AE-C060-4CED-B1F5-6F95E3135F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20175C-3EAA-4BE9-B9E9-9C12B14B4F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2F8181-C95B-4EB8-9D0A-23B6E8291DBD}"/>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6" name="Footer Placeholder 5">
            <a:extLst>
              <a:ext uri="{FF2B5EF4-FFF2-40B4-BE49-F238E27FC236}">
                <a16:creationId xmlns:a16="http://schemas.microsoft.com/office/drawing/2014/main" id="{5EC1CC51-8AC7-451B-8818-6A4CA5EF4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D3E81-060C-4088-9F06-BC7A9646148A}"/>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74839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AD7E-F60B-4991-9718-64292D1587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35F7A-A430-4E3E-8E0D-CFD999833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E121F-18E4-4BE0-B2A4-3BE9774784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5B00F-981D-4563-ADD5-9FAB7FD43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D18C9B-A37B-4ABC-B8D9-BB2B08E009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F91C20-A9F4-4B52-B4B2-D2FAEAC050CE}"/>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8" name="Footer Placeholder 7">
            <a:extLst>
              <a:ext uri="{FF2B5EF4-FFF2-40B4-BE49-F238E27FC236}">
                <a16:creationId xmlns:a16="http://schemas.microsoft.com/office/drawing/2014/main" id="{33912ED9-93E3-4956-823A-DA8FE42280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5A35D-EA59-4F7B-9EBB-C94D3646A2DD}"/>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221835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7F44-2BCF-470E-A827-7D8B962F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7440A-388A-49A2-970A-2BC4C930B320}"/>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4" name="Footer Placeholder 3">
            <a:extLst>
              <a:ext uri="{FF2B5EF4-FFF2-40B4-BE49-F238E27FC236}">
                <a16:creationId xmlns:a16="http://schemas.microsoft.com/office/drawing/2014/main" id="{B819D5F7-E292-491A-A988-F802E1E023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1C574-26A6-480C-A37B-710E13FC71C9}"/>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3252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E8010A-792F-4986-B120-256E407634E6}"/>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3" name="Footer Placeholder 2">
            <a:extLst>
              <a:ext uri="{FF2B5EF4-FFF2-40B4-BE49-F238E27FC236}">
                <a16:creationId xmlns:a16="http://schemas.microsoft.com/office/drawing/2014/main" id="{D3B9ECBF-E213-4EB0-8FB6-FD31B4DC5E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3C637-0684-4547-BBC7-71975781B485}"/>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865860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7737-A5BA-45C6-B99A-3AA52CE6D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2801C-ACCD-4D4A-9AF2-11D8E62BB7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7CA04-719E-43CF-BF4F-A51A56454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99E363-1E15-4FFA-833A-57E14B03D933}"/>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6" name="Footer Placeholder 5">
            <a:extLst>
              <a:ext uri="{FF2B5EF4-FFF2-40B4-BE49-F238E27FC236}">
                <a16:creationId xmlns:a16="http://schemas.microsoft.com/office/drawing/2014/main" id="{FB00EBD9-3BFC-4970-8D0A-814432424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2B5CD-7E53-4DEB-A452-CC83989C7C6F}"/>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100617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5034-1ABA-4D7C-AF94-DA8ABD1FF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2CB015-4AB3-498A-952D-4276C69CAC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5FDC0B-9BB3-408A-954C-9C95BA86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C216B2-E7C6-4578-99F0-270E4DA91A40}"/>
              </a:ext>
            </a:extLst>
          </p:cNvPr>
          <p:cNvSpPr>
            <a:spLocks noGrp="1"/>
          </p:cNvSpPr>
          <p:nvPr>
            <p:ph type="dt" sz="half" idx="10"/>
          </p:nvPr>
        </p:nvSpPr>
        <p:spPr/>
        <p:txBody>
          <a:bodyPr/>
          <a:lstStyle/>
          <a:p>
            <a:fld id="{486984A3-420F-4F1D-ADBA-30812DDF2282}" type="datetimeFigureOut">
              <a:rPr lang="en-US" smtClean="0"/>
              <a:t>04-Mar-18</a:t>
            </a:fld>
            <a:endParaRPr lang="en-US"/>
          </a:p>
        </p:txBody>
      </p:sp>
      <p:sp>
        <p:nvSpPr>
          <p:cNvPr id="6" name="Footer Placeholder 5">
            <a:extLst>
              <a:ext uri="{FF2B5EF4-FFF2-40B4-BE49-F238E27FC236}">
                <a16:creationId xmlns:a16="http://schemas.microsoft.com/office/drawing/2014/main" id="{96774C50-A1F1-4951-9823-3D7DE9B74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59316-795E-42EB-B680-E0496EE21F74}"/>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055660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86399-EE08-4CB7-B981-409AB94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2CB775-04B4-4303-93BE-8FFC39B344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BE317-2B4E-4913-8409-356A4FD3F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984A3-420F-4F1D-ADBA-30812DDF2282}" type="datetimeFigureOut">
              <a:rPr lang="en-US" smtClean="0"/>
              <a:t>04-Mar-18</a:t>
            </a:fld>
            <a:endParaRPr lang="en-US"/>
          </a:p>
        </p:txBody>
      </p:sp>
      <p:sp>
        <p:nvSpPr>
          <p:cNvPr id="5" name="Footer Placeholder 4">
            <a:extLst>
              <a:ext uri="{FF2B5EF4-FFF2-40B4-BE49-F238E27FC236}">
                <a16:creationId xmlns:a16="http://schemas.microsoft.com/office/drawing/2014/main" id="{473A2036-3EDE-4150-A6AF-F8BAE54AE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655BAB-5463-4B81-91F8-AD4254BAC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68D37-88D1-42E7-88B0-645CC71D0D26}" type="slidenum">
              <a:rPr lang="en-US" smtClean="0"/>
              <a:t>‹#›</a:t>
            </a:fld>
            <a:endParaRPr lang="en-US"/>
          </a:p>
        </p:txBody>
      </p:sp>
    </p:spTree>
    <p:extLst>
      <p:ext uri="{BB962C8B-B14F-4D97-AF65-F5344CB8AC3E}">
        <p14:creationId xmlns:p14="http://schemas.microsoft.com/office/powerpoint/2010/main" val="1100104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hyperlink" Target="https://www.bostondynamics.com/" TargetMode="External"/><Relationship Id="rId3" Type="http://schemas.openxmlformats.org/officeDocument/2006/relationships/hyperlink" Target="http://marvelcinematicuniverse.wikia.com/wiki/File:Jarvis_Ultron_Systems.jpg" TargetMode="External"/><Relationship Id="rId7" Type="http://schemas.openxmlformats.org/officeDocument/2006/relationships/hyperlink" Target="https://openai.com/" TargetMode="External"/><Relationship Id="rId2" Type="http://schemas.openxmlformats.org/officeDocument/2006/relationships/hyperlink" Target="https://www.quantamagazine.org/best-ever-algorithm-found-for-huge-streams-of-data-20171024/" TargetMode="External"/><Relationship Id="rId1" Type="http://schemas.openxmlformats.org/officeDocument/2006/relationships/slideLayout" Target="../slideLayouts/slideLayout1.xml"/><Relationship Id="rId6" Type="http://schemas.openxmlformats.org/officeDocument/2006/relationships/hyperlink" Target="http://densepose.org/" TargetMode="External"/><Relationship Id="rId5" Type="http://schemas.openxmlformats.org/officeDocument/2006/relationships/hyperlink" Target="https://www.quantamagazine.org/is-alphago-really-such-a-big-deal-20160329/" TargetMode="External"/><Relationship Id="rId4" Type="http://schemas.openxmlformats.org/officeDocument/2006/relationships/hyperlink" Target="https://deepmind.com/research/alphag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ata">
            <a:extLst>
              <a:ext uri="{FF2B5EF4-FFF2-40B4-BE49-F238E27FC236}">
                <a16:creationId xmlns:a16="http://schemas.microsoft.com/office/drawing/2014/main" id="{3BF41732-EF64-4719-BF3D-D8CFD9EC0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2CF922-6921-45DA-A8A0-A22D975FCE7F}"/>
              </a:ext>
            </a:extLst>
          </p:cNvPr>
          <p:cNvSpPr txBox="1"/>
          <p:nvPr/>
        </p:nvSpPr>
        <p:spPr>
          <a:xfrm>
            <a:off x="3722146" y="1570616"/>
            <a:ext cx="184731" cy="646331"/>
          </a:xfrm>
          <a:prstGeom prst="rect">
            <a:avLst/>
          </a:prstGeom>
          <a:noFill/>
        </p:spPr>
        <p:txBody>
          <a:bodyPr wrap="none" rtlCol="0">
            <a:spAutoFit/>
          </a:bodyPr>
          <a:lstStyle/>
          <a:p>
            <a:endPar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8">
            <a:extLst>
              <a:ext uri="{FF2B5EF4-FFF2-40B4-BE49-F238E27FC236}">
                <a16:creationId xmlns:a16="http://schemas.microsoft.com/office/drawing/2014/main" id="{9ED69BFE-AC16-4EDE-B6BE-A405ECB8EF1C}"/>
              </a:ext>
            </a:extLst>
          </p:cNvPr>
          <p:cNvGrpSpPr/>
          <p:nvPr/>
        </p:nvGrpSpPr>
        <p:grpSpPr>
          <a:xfrm>
            <a:off x="324395" y="344337"/>
            <a:ext cx="562055" cy="538715"/>
            <a:chOff x="1819835" y="1280160"/>
            <a:chExt cx="1079349" cy="1034527"/>
          </a:xfrm>
        </p:grpSpPr>
        <p:sp>
          <p:nvSpPr>
            <p:cNvPr id="10" name="Oval 9">
              <a:extLst>
                <a:ext uri="{FF2B5EF4-FFF2-40B4-BE49-F238E27FC236}">
                  <a16:creationId xmlns:a16="http://schemas.microsoft.com/office/drawing/2014/main" id="{8498286F-2239-46E4-B754-B762B28149A1}"/>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B6C108A-7B6B-4565-B0A1-2AF75F61BDF5}"/>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D7F9D6-547D-44AB-939C-789D772C3751}"/>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64B204-5731-409F-8244-59576762AC74}"/>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64832-5B9D-47DF-B6DA-FBCB4D79444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0B89E2-6BEB-4C54-81D8-05080D6201AE}"/>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E56AC47-D88B-4604-AA25-5F1DF92CF508}"/>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DABFF7-0C1F-4BFA-8A00-E0F6F7342279}"/>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47347E-A6EA-4AD2-9094-84041A556DE2}"/>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BDE143-2CDC-4A20-8588-4F30BF81B797}"/>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89D5BC-8FB5-4761-96AF-91249528808A}"/>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037B1C-53CE-46DD-A186-AA221C1B4A19}"/>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5A67107-0720-4AFA-B447-3AE7D7117D4F}"/>
              </a:ext>
            </a:extLst>
          </p:cNvPr>
          <p:cNvSpPr txBox="1"/>
          <p:nvPr/>
        </p:nvSpPr>
        <p:spPr>
          <a:xfrm>
            <a:off x="909745" y="308055"/>
            <a:ext cx="3430747" cy="646331"/>
          </a:xfrm>
          <a:prstGeom prst="rect">
            <a:avLst/>
          </a:prstGeom>
          <a:noFill/>
        </p:spPr>
        <p:txBody>
          <a:bodyPr wrap="none" rtlCol="0">
            <a:spAutoFit/>
          </a:bodyPr>
          <a:lstStyle/>
          <a:p>
            <a:r>
              <a:rPr lang="en-US"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2" name="TextBox 21">
            <a:extLst>
              <a:ext uri="{FF2B5EF4-FFF2-40B4-BE49-F238E27FC236}">
                <a16:creationId xmlns:a16="http://schemas.microsoft.com/office/drawing/2014/main" id="{ECD76DB7-3737-4C1D-8238-591F2D91DDB6}"/>
              </a:ext>
            </a:extLst>
          </p:cNvPr>
          <p:cNvSpPr txBox="1"/>
          <p:nvPr/>
        </p:nvSpPr>
        <p:spPr>
          <a:xfrm>
            <a:off x="7101375" y="182419"/>
            <a:ext cx="5620133" cy="1200329"/>
          </a:xfrm>
          <a:prstGeom prst="rect">
            <a:avLst/>
          </a:prstGeom>
          <a:noFill/>
        </p:spPr>
        <p:txBody>
          <a:bodyPr wrap="square" rtlCol="0">
            <a:spAutoFit/>
          </a:bodyPr>
          <a:lstStyle/>
          <a:p>
            <a:r>
              <a:rPr lang="en-US" sz="2400" b="1"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Introduction to Data Science</a:t>
            </a:r>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Machine Learning &amp; Artificial</a:t>
            </a: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Intelligence</a:t>
            </a:r>
          </a:p>
        </p:txBody>
      </p:sp>
      <p:sp>
        <p:nvSpPr>
          <p:cNvPr id="23" name="TextBox 22">
            <a:extLst>
              <a:ext uri="{FF2B5EF4-FFF2-40B4-BE49-F238E27FC236}">
                <a16:creationId xmlns:a16="http://schemas.microsoft.com/office/drawing/2014/main" id="{1C7B7B9D-3149-4084-9B43-788137F98116}"/>
              </a:ext>
            </a:extLst>
          </p:cNvPr>
          <p:cNvSpPr txBox="1"/>
          <p:nvPr/>
        </p:nvSpPr>
        <p:spPr>
          <a:xfrm>
            <a:off x="5802871" y="543175"/>
            <a:ext cx="1146104" cy="461665"/>
          </a:xfrm>
          <a:prstGeom prst="rect">
            <a:avLst/>
          </a:prstGeom>
          <a:noFill/>
        </p:spPr>
        <p:txBody>
          <a:bodyPr wrap="square" rtlCol="0">
            <a:spAutoFit/>
          </a:bodyPr>
          <a:lstStyle/>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DAIL01</a:t>
            </a:r>
          </a:p>
        </p:txBody>
      </p:sp>
      <p:sp>
        <p:nvSpPr>
          <p:cNvPr id="25" name="TextBox 24">
            <a:extLst>
              <a:ext uri="{FF2B5EF4-FFF2-40B4-BE49-F238E27FC236}">
                <a16:creationId xmlns:a16="http://schemas.microsoft.com/office/drawing/2014/main" id="{0F291D6C-BAA8-4FEE-A3FB-AF09FCB64185}"/>
              </a:ext>
            </a:extLst>
          </p:cNvPr>
          <p:cNvSpPr txBox="1"/>
          <p:nvPr/>
        </p:nvSpPr>
        <p:spPr>
          <a:xfrm>
            <a:off x="8371115" y="1546719"/>
            <a:ext cx="3581400" cy="1815882"/>
          </a:xfrm>
          <a:prstGeom prst="rect">
            <a:avLst/>
          </a:prstGeom>
          <a:noFill/>
        </p:spPr>
        <p:txBody>
          <a:bodyPr wrap="square" rtlCol="0">
            <a:spAutoFit/>
          </a:bodyPr>
          <a:lstStyle/>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Daniel Han-Chen	(Main Speaker)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Ben Smith	(Speaker/Tutor)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Johnny Wong	(Speaker/Tutor)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Nigel Lin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Anant Mathur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Christopher Shi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Nicholai Rank	(Camera Person)</a:t>
            </a:r>
          </a:p>
        </p:txBody>
      </p:sp>
    </p:spTree>
    <p:extLst>
      <p:ext uri="{BB962C8B-B14F-4D97-AF65-F5344CB8AC3E}">
        <p14:creationId xmlns:p14="http://schemas.microsoft.com/office/powerpoint/2010/main" val="163748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sp>
        <p:nvSpPr>
          <p:cNvPr id="47" name="Oval 46">
            <a:extLst>
              <a:ext uri="{FF2B5EF4-FFF2-40B4-BE49-F238E27FC236}">
                <a16:creationId xmlns:a16="http://schemas.microsoft.com/office/drawing/2014/main" id="{720314E5-2671-46A5-8846-08A576F55082}"/>
              </a:ext>
            </a:extLst>
          </p:cNvPr>
          <p:cNvSpPr/>
          <p:nvPr/>
        </p:nvSpPr>
        <p:spPr>
          <a:xfrm>
            <a:off x="1052618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Unsupervised </a:t>
            </a:r>
            <a:r>
              <a:rPr lang="en-US" sz="900" dirty="0">
                <a:solidFill>
                  <a:sysClr val="windowText" lastClr="000000"/>
                </a:solidFill>
                <a:latin typeface="Consolas" panose="020B0609020204030204" pitchFamily="49" charset="0"/>
              </a:rPr>
              <a:t>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1BE51E-63B8-409E-BBC7-844870C460AA}"/>
              </a:ext>
            </a:extLst>
          </p:cNvPr>
          <p:cNvCxnSpPr>
            <a:cxnSpLocks/>
          </p:cNvCxnSpPr>
          <p:nvPr/>
        </p:nvCxnSpPr>
        <p:spPr>
          <a:xfrm>
            <a:off x="11112794" y="1649659"/>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780D8F-22FF-4E10-9661-E1A52B7134E6}"/>
              </a:ext>
            </a:extLst>
          </p:cNvPr>
          <p:cNvCxnSpPr>
            <a:cxnSpLocks/>
          </p:cNvCxnSpPr>
          <p:nvPr/>
        </p:nvCxnSpPr>
        <p:spPr>
          <a:xfrm>
            <a:off x="10129541" y="1455552"/>
            <a:ext cx="653933" cy="73386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7" name="Oval 96">
            <a:extLst>
              <a:ext uri="{FF2B5EF4-FFF2-40B4-BE49-F238E27FC236}">
                <a16:creationId xmlns:a16="http://schemas.microsoft.com/office/drawing/2014/main" id="{3A25947C-3B25-4B11-937C-A5720576849B}"/>
              </a:ext>
            </a:extLst>
          </p:cNvPr>
          <p:cNvSpPr/>
          <p:nvPr/>
        </p:nvSpPr>
        <p:spPr>
          <a:xfrm>
            <a:off x="10526182" y="4006800"/>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Networked Systems</a:t>
            </a:r>
          </a:p>
        </p:txBody>
      </p:sp>
      <p:sp>
        <p:nvSpPr>
          <p:cNvPr id="98" name="Oval 97">
            <a:extLst>
              <a:ext uri="{FF2B5EF4-FFF2-40B4-BE49-F238E27FC236}">
                <a16:creationId xmlns:a16="http://schemas.microsoft.com/office/drawing/2014/main" id="{6A03CDAF-7D9B-49EF-9E3B-9021A14F824A}"/>
              </a:ext>
            </a:extLst>
          </p:cNvPr>
          <p:cNvSpPr/>
          <p:nvPr/>
        </p:nvSpPr>
        <p:spPr>
          <a:xfrm>
            <a:off x="924962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Stochastic Modelling</a:t>
            </a:r>
            <a:endParaRPr lang="en-US" sz="105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cxnSp>
        <p:nvCxnSpPr>
          <p:cNvPr id="101" name="Straight Connector 100">
            <a:extLst>
              <a:ext uri="{FF2B5EF4-FFF2-40B4-BE49-F238E27FC236}">
                <a16:creationId xmlns:a16="http://schemas.microsoft.com/office/drawing/2014/main" id="{F30CF266-BFA6-4D32-B82A-369C3562A54B}"/>
              </a:ext>
            </a:extLst>
          </p:cNvPr>
          <p:cNvCxnSpPr>
            <a:cxnSpLocks/>
          </p:cNvCxnSpPr>
          <p:nvPr/>
        </p:nvCxnSpPr>
        <p:spPr>
          <a:xfrm flipV="1">
            <a:off x="10209603" y="5799252"/>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14F356-2A2C-4E6A-AA09-4B5E844245C1}"/>
              </a:ext>
            </a:extLst>
          </p:cNvPr>
          <p:cNvCxnSpPr>
            <a:cxnSpLocks/>
          </p:cNvCxnSpPr>
          <p:nvPr/>
        </p:nvCxnSpPr>
        <p:spPr>
          <a:xfrm>
            <a:off x="11112794" y="4985298"/>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A42401-AD3C-4607-B205-90B056325FBD}"/>
              </a:ext>
            </a:extLst>
          </p:cNvPr>
          <p:cNvCxnSpPr>
            <a:cxnSpLocks/>
          </p:cNvCxnSpPr>
          <p:nvPr/>
        </p:nvCxnSpPr>
        <p:spPr>
          <a:xfrm flipV="1">
            <a:off x="10142716" y="4815741"/>
            <a:ext cx="676772" cy="72797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94C5FD1-8F3D-4062-8B66-04921882CD12}"/>
              </a:ext>
            </a:extLst>
          </p:cNvPr>
          <p:cNvSpPr txBox="1"/>
          <p:nvPr/>
        </p:nvSpPr>
        <p:spPr>
          <a:xfrm>
            <a:off x="-1459737" y="180604"/>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Advanced Algorithms &amp; AI</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31F3038-3F3A-4030-B31B-D2E6BA36A353}"/>
              </a:ext>
            </a:extLst>
          </p:cNvPr>
          <p:cNvSpPr/>
          <p:nvPr/>
        </p:nvSpPr>
        <p:spPr>
          <a:xfrm>
            <a:off x="2059169" y="608455"/>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Computer Vision</a:t>
            </a:r>
          </a:p>
        </p:txBody>
      </p:sp>
      <p:sp>
        <p:nvSpPr>
          <p:cNvPr id="61" name="Rectangle 60">
            <a:extLst>
              <a:ext uri="{FF2B5EF4-FFF2-40B4-BE49-F238E27FC236}">
                <a16:creationId xmlns:a16="http://schemas.microsoft.com/office/drawing/2014/main" id="{CECD88E9-E11A-4D32-8D41-B24166D966B4}"/>
              </a:ext>
            </a:extLst>
          </p:cNvPr>
          <p:cNvSpPr/>
          <p:nvPr/>
        </p:nvSpPr>
        <p:spPr>
          <a:xfrm>
            <a:off x="3554188"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Consolas" panose="020B0609020204030204" pitchFamily="49" charset="0"/>
              </a:rPr>
              <a:t>Natural Language Processing</a:t>
            </a:r>
          </a:p>
        </p:txBody>
      </p:sp>
      <p:sp>
        <p:nvSpPr>
          <p:cNvPr id="62" name="Rectangle 61">
            <a:extLst>
              <a:ext uri="{FF2B5EF4-FFF2-40B4-BE49-F238E27FC236}">
                <a16:creationId xmlns:a16="http://schemas.microsoft.com/office/drawing/2014/main" id="{0A77AE6B-F44B-4A33-BDA2-DCC87C787336}"/>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Tree>
    <p:extLst>
      <p:ext uri="{BB962C8B-B14F-4D97-AF65-F5344CB8AC3E}">
        <p14:creationId xmlns:p14="http://schemas.microsoft.com/office/powerpoint/2010/main" val="81115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Big AI Players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10" descr="Image result for deepmind">
            <a:extLst>
              <a:ext uri="{FF2B5EF4-FFF2-40B4-BE49-F238E27FC236}">
                <a16:creationId xmlns:a16="http://schemas.microsoft.com/office/drawing/2014/main" id="{DD14B6FB-A6C3-4331-BFCD-FF9F83DA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73" y="1378022"/>
            <a:ext cx="2458886" cy="13552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facebook ai research">
            <a:extLst>
              <a:ext uri="{FF2B5EF4-FFF2-40B4-BE49-F238E27FC236}">
                <a16:creationId xmlns:a16="http://schemas.microsoft.com/office/drawing/2014/main" id="{945F6748-374D-4A64-8862-BF3A6C8F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958" y="1378021"/>
            <a:ext cx="2356083" cy="13552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boston dynamics logo">
            <a:extLst>
              <a:ext uri="{FF2B5EF4-FFF2-40B4-BE49-F238E27FC236}">
                <a16:creationId xmlns:a16="http://schemas.microsoft.com/office/drawing/2014/main" id="{0FB5814E-62AF-4236-83BB-5F19C672B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140" y="1348830"/>
            <a:ext cx="2356083" cy="14136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Related image">
            <a:extLst>
              <a:ext uri="{FF2B5EF4-FFF2-40B4-BE49-F238E27FC236}">
                <a16:creationId xmlns:a16="http://schemas.microsoft.com/office/drawing/2014/main" id="{E2BFF15E-FCDC-4493-8558-6081C7117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847" y="3882614"/>
            <a:ext cx="1779138" cy="176846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lated image">
            <a:extLst>
              <a:ext uri="{FF2B5EF4-FFF2-40B4-BE49-F238E27FC236}">
                <a16:creationId xmlns:a16="http://schemas.microsoft.com/office/drawing/2014/main" id="{C0D06B80-D794-425F-81D4-48FB4F7DF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9446" y="4124709"/>
            <a:ext cx="2693107" cy="13552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aidu research">
            <a:extLst>
              <a:ext uri="{FF2B5EF4-FFF2-40B4-BE49-F238E27FC236}">
                <a16:creationId xmlns:a16="http://schemas.microsoft.com/office/drawing/2014/main" id="{71898B61-40BE-494A-84BC-5C5C6DEFD8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431" y="4230843"/>
            <a:ext cx="28575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09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AI Labs and Academic Teams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Image result for stanford AI">
            <a:extLst>
              <a:ext uri="{FF2B5EF4-FFF2-40B4-BE49-F238E27FC236}">
                <a16:creationId xmlns:a16="http://schemas.microsoft.com/office/drawing/2014/main" id="{5BA72C22-0C4D-415D-B0E8-DD873D02B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35" y="2160240"/>
            <a:ext cx="2145058" cy="21450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SAIL Logo.png">
            <a:extLst>
              <a:ext uri="{FF2B5EF4-FFF2-40B4-BE49-F238E27FC236}">
                <a16:creationId xmlns:a16="http://schemas.microsoft.com/office/drawing/2014/main" id="{907BC3BA-9584-4EE5-A3CC-BDBF6043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431" y="2215853"/>
            <a:ext cx="2661557" cy="20338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stanford NLP">
            <a:extLst>
              <a:ext uri="{FF2B5EF4-FFF2-40B4-BE49-F238E27FC236}">
                <a16:creationId xmlns:a16="http://schemas.microsoft.com/office/drawing/2014/main" id="{1AE6FA7E-F469-4EF5-9597-1E883022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486" y="2180537"/>
            <a:ext cx="2145059" cy="214505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stanford Vision Lab">
            <a:extLst>
              <a:ext uri="{FF2B5EF4-FFF2-40B4-BE49-F238E27FC236}">
                <a16:creationId xmlns:a16="http://schemas.microsoft.com/office/drawing/2014/main" id="{2584D496-8D1C-408A-964D-87C2BC4F1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561" y="2296885"/>
            <a:ext cx="2747385" cy="178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60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Mathematical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7BAF8C6-7B8E-46EF-A57A-A472E920A838}"/>
                  </a:ext>
                </a:extLst>
              </p:cNvPr>
              <p:cNvSpPr txBox="1"/>
              <p:nvPr/>
            </p:nvSpPr>
            <p:spPr>
              <a:xfrm>
                <a:off x="935916" y="1285538"/>
                <a:ext cx="3510000" cy="5775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b="0" i="1" smtClean="0">
                              <a:solidFill>
                                <a:schemeClr val="bg1"/>
                              </a:solidFill>
                              <a:latin typeface="Cambria Math" panose="02040503050406030204" pitchFamily="18" charset="0"/>
                            </a:rPr>
                          </m:ctrlPr>
                        </m:accPr>
                        <m:e>
                          <m:r>
                            <a:rPr lang="en-US" sz="3600" b="0" i="1" smtClean="0">
                              <a:solidFill>
                                <a:schemeClr val="bg1"/>
                              </a:solidFill>
                              <a:latin typeface="Cambria Math" panose="02040503050406030204" pitchFamily="18" charset="0"/>
                            </a:rPr>
                            <m:t>𝜃</m:t>
                          </m:r>
                        </m:e>
                      </m:acc>
                      <m:r>
                        <a:rPr lang="en-US" sz="3600" b="0" i="1" smtClean="0">
                          <a:solidFill>
                            <a:schemeClr val="bg1"/>
                          </a:solidFill>
                          <a:latin typeface="Cambria Math" panose="02040503050406030204" pitchFamily="18" charset="0"/>
                        </a:rPr>
                        <m:t>=</m:t>
                      </m:r>
                      <m:sSup>
                        <m:sSupPr>
                          <m:ctrlPr>
                            <a:rPr lang="en-US" sz="3600" b="0" i="1" smtClean="0">
                              <a:solidFill>
                                <a:schemeClr val="bg1"/>
                              </a:solidFill>
                              <a:latin typeface="Cambria Math" panose="02040503050406030204" pitchFamily="18" charset="0"/>
                            </a:rPr>
                          </m:ctrlPr>
                        </m:sSupPr>
                        <m:e>
                          <m:d>
                            <m:dPr>
                              <m:ctrlPr>
                                <a:rPr lang="en-US" sz="3600" b="0" i="1" smtClean="0">
                                  <a:solidFill>
                                    <a:schemeClr val="bg1"/>
                                  </a:solidFill>
                                  <a:latin typeface="Cambria Math" panose="02040503050406030204" pitchFamily="18" charset="0"/>
                                </a:rPr>
                              </m:ctrlPr>
                            </m:dPr>
                            <m:e>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panose="02040503050406030204" pitchFamily="18" charset="0"/>
                                    </a:rPr>
                                    <m:t>𝑋</m:t>
                                  </m:r>
                                </m:e>
                                <m:sup>
                                  <m:r>
                                    <a:rPr lang="en-US" sz="3600" b="0" i="1" smtClean="0">
                                      <a:solidFill>
                                        <a:schemeClr val="bg1"/>
                                      </a:solidFill>
                                      <a:latin typeface="Cambria Math" panose="02040503050406030204" pitchFamily="18" charset="0"/>
                                    </a:rPr>
                                    <m:t>𝑇</m:t>
                                  </m:r>
                                </m:sup>
                              </m:sSup>
                              <m:r>
                                <a:rPr lang="en-US" sz="3600" b="0" i="1" smtClean="0">
                                  <a:solidFill>
                                    <a:schemeClr val="bg1"/>
                                  </a:solidFill>
                                  <a:latin typeface="Cambria Math" panose="02040503050406030204" pitchFamily="18" charset="0"/>
                                </a:rPr>
                                <m:t>𝑋</m:t>
                              </m:r>
                            </m:e>
                          </m:d>
                        </m:e>
                        <m:sup>
                          <m:r>
                            <a:rPr lang="en-US" sz="3600" b="0" i="1" smtClean="0">
                              <a:solidFill>
                                <a:schemeClr val="bg1"/>
                              </a:solidFill>
                              <a:latin typeface="Cambria Math" panose="02040503050406030204" pitchFamily="18" charset="0"/>
                            </a:rPr>
                            <m:t>−1</m:t>
                          </m:r>
                        </m:sup>
                      </m:sSup>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panose="02040503050406030204" pitchFamily="18" charset="0"/>
                            </a:rPr>
                            <m:t>𝑋</m:t>
                          </m:r>
                        </m:e>
                        <m:sup>
                          <m:r>
                            <a:rPr lang="en-US" sz="3600" b="0" i="1" smtClean="0">
                              <a:solidFill>
                                <a:schemeClr val="bg1"/>
                              </a:solidFill>
                              <a:latin typeface="Cambria Math" panose="02040503050406030204" pitchFamily="18" charset="0"/>
                            </a:rPr>
                            <m:t>𝑇</m:t>
                          </m:r>
                        </m:sup>
                      </m:sSup>
                      <m:r>
                        <a:rPr lang="en-US" sz="3600" b="0" i="1" smtClean="0">
                          <a:solidFill>
                            <a:schemeClr val="bg1"/>
                          </a:solidFill>
                          <a:latin typeface="Cambria Math" panose="02040503050406030204" pitchFamily="18" charset="0"/>
                        </a:rPr>
                        <m:t>𝑦</m:t>
                      </m:r>
                    </m:oMath>
                  </m:oMathPara>
                </a14:m>
                <a:endParaRPr lang="en-US" sz="3600" dirty="0">
                  <a:solidFill>
                    <a:schemeClr val="bg1"/>
                  </a:solidFill>
                </a:endParaRPr>
              </a:p>
            </p:txBody>
          </p:sp>
        </mc:Choice>
        <mc:Fallback>
          <p:sp>
            <p:nvSpPr>
              <p:cNvPr id="3" name="TextBox 2">
                <a:extLst>
                  <a:ext uri="{FF2B5EF4-FFF2-40B4-BE49-F238E27FC236}">
                    <a16:creationId xmlns:a16="http://schemas.microsoft.com/office/drawing/2014/main" id="{C7BAF8C6-7B8E-46EF-A57A-A472E920A838}"/>
                  </a:ext>
                </a:extLst>
              </p:cNvPr>
              <p:cNvSpPr txBox="1">
                <a:spLocks noRot="1" noChangeAspect="1" noMove="1" noResize="1" noEditPoints="1" noAdjustHandles="1" noChangeArrowheads="1" noChangeShapeType="1" noTextEdit="1"/>
              </p:cNvSpPr>
              <p:nvPr/>
            </p:nvSpPr>
            <p:spPr>
              <a:xfrm>
                <a:off x="935916" y="1285538"/>
                <a:ext cx="3510000" cy="5775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07F08A4-CD84-4CE6-BDB8-B4241CB118B9}"/>
                  </a:ext>
                </a:extLst>
              </p:cNvPr>
              <p:cNvSpPr txBox="1"/>
              <p:nvPr/>
            </p:nvSpPr>
            <p:spPr>
              <a:xfrm>
                <a:off x="4343272" y="2684015"/>
                <a:ext cx="2176750"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𝑀</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𝑈</m:t>
                      </m:r>
                      <m:r>
                        <m:rPr>
                          <m:sty m:val="p"/>
                        </m:rPr>
                        <a:rPr lang="el-GR" sz="3600" b="0" i="1" smtClean="0">
                          <a:solidFill>
                            <a:schemeClr val="bg1"/>
                          </a:solidFill>
                          <a:latin typeface="Cambria Math" panose="02040503050406030204" pitchFamily="18" charset="0"/>
                          <a:ea typeface="Cambria Math" panose="02040503050406030204" pitchFamily="18" charset="0"/>
                        </a:rPr>
                        <m:t>Σ</m:t>
                      </m:r>
                      <m:sSup>
                        <m:sSupPr>
                          <m:ctrlPr>
                            <a:rPr lang="en-US" sz="3600" b="0" i="1" smtClean="0">
                              <a:solidFill>
                                <a:schemeClr val="bg1"/>
                              </a:solidFill>
                              <a:latin typeface="Cambria Math" panose="02040503050406030204" pitchFamily="18" charset="0"/>
                              <a:ea typeface="Cambria Math" panose="02040503050406030204" pitchFamily="18" charset="0"/>
                            </a:rPr>
                          </m:ctrlPr>
                        </m:sSupPr>
                        <m:e>
                          <m:r>
                            <a:rPr lang="en-US" sz="3600" b="0" i="1" smtClean="0">
                              <a:solidFill>
                                <a:schemeClr val="bg1"/>
                              </a:solidFill>
                              <a:latin typeface="Cambria Math" panose="02040503050406030204" pitchFamily="18" charset="0"/>
                              <a:ea typeface="Cambria Math" panose="02040503050406030204" pitchFamily="18" charset="0"/>
                            </a:rPr>
                            <m:t>𝑉</m:t>
                          </m:r>
                        </m:e>
                        <m:sup>
                          <m:r>
                            <a:rPr lang="en-US" sz="3600" b="0" i="1" smtClean="0">
                              <a:solidFill>
                                <a:schemeClr val="bg1"/>
                              </a:solidFill>
                              <a:latin typeface="Cambria Math" panose="02040503050406030204" pitchFamily="18" charset="0"/>
                              <a:ea typeface="Cambria Math" panose="02040503050406030204" pitchFamily="18" charset="0"/>
                            </a:rPr>
                            <m:t>∗</m:t>
                          </m:r>
                        </m:sup>
                      </m:sSup>
                    </m:oMath>
                  </m:oMathPara>
                </a14:m>
                <a:endParaRPr lang="en-US" sz="3600" dirty="0">
                  <a:solidFill>
                    <a:schemeClr val="bg1"/>
                  </a:solidFill>
                </a:endParaRPr>
              </a:p>
            </p:txBody>
          </p:sp>
        </mc:Choice>
        <mc:Fallback>
          <p:sp>
            <p:nvSpPr>
              <p:cNvPr id="25" name="TextBox 24">
                <a:extLst>
                  <a:ext uri="{FF2B5EF4-FFF2-40B4-BE49-F238E27FC236}">
                    <a16:creationId xmlns:a16="http://schemas.microsoft.com/office/drawing/2014/main" id="{207F08A4-CD84-4CE6-BDB8-B4241CB118B9}"/>
                  </a:ext>
                </a:extLst>
              </p:cNvPr>
              <p:cNvSpPr txBox="1">
                <a:spLocks noRot="1" noChangeAspect="1" noMove="1" noResize="1" noEditPoints="1" noAdjustHandles="1" noChangeArrowheads="1" noChangeShapeType="1" noTextEdit="1"/>
              </p:cNvSpPr>
              <p:nvPr/>
            </p:nvSpPr>
            <p:spPr>
              <a:xfrm>
                <a:off x="4343272" y="2684015"/>
                <a:ext cx="217675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585D27F-CA37-44C8-8E4F-7EDA9E93B86F}"/>
                  </a:ext>
                </a:extLst>
              </p:cNvPr>
              <p:cNvSpPr txBox="1"/>
              <p:nvPr/>
            </p:nvSpPr>
            <p:spPr>
              <a:xfrm>
                <a:off x="935916" y="3283582"/>
                <a:ext cx="2908681" cy="57759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𝜃</m:t>
                          </m:r>
                        </m:e>
                      </m:acc>
                      <m:r>
                        <a:rPr lang="en-US" sz="3600" b="0" i="0"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ea typeface="Cambria Math" panose="02040503050406030204" pitchFamily="18" charset="0"/>
                        </a:rPr>
                        <m:t>←</m:t>
                      </m:r>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𝜃</m:t>
                          </m:r>
                        </m:e>
                      </m:acc>
                      <m:r>
                        <a:rPr lang="en-US" sz="3600" b="0" i="0"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𝜆</m:t>
                      </m:r>
                      <m:r>
                        <a:rPr lang="en-US" sz="3600" b="0" i="1" smtClean="0">
                          <a:solidFill>
                            <a:schemeClr val="bg1"/>
                          </a:solidFill>
                          <a:latin typeface="Cambria Math" panose="02040503050406030204" pitchFamily="18" charset="0"/>
                          <a:sym typeface="Symbol" panose="05050102010706020507" pitchFamily="18" charset="2"/>
                        </a:rPr>
                        <m:t></m:t>
                      </m:r>
                      <m:r>
                        <a:rPr lang="en-US" sz="3600" b="0" i="1" smtClean="0">
                          <a:solidFill>
                            <a:schemeClr val="bg1"/>
                          </a:solidFill>
                          <a:latin typeface="Cambria Math" panose="02040503050406030204" pitchFamily="18" charset="0"/>
                          <a:sym typeface="Symbol" panose="05050102010706020507" pitchFamily="18" charset="2"/>
                        </a:rPr>
                        <m:t>𝐶</m:t>
                      </m:r>
                      <m:r>
                        <a:rPr lang="en-US" sz="3600" b="0" i="1" smtClean="0">
                          <a:solidFill>
                            <a:schemeClr val="bg1"/>
                          </a:solidFill>
                          <a:latin typeface="Cambria Math" panose="02040503050406030204" pitchFamily="18" charset="0"/>
                        </a:rPr>
                        <m:t> </m:t>
                      </m:r>
                    </m:oMath>
                  </m:oMathPara>
                </a14:m>
                <a:endParaRPr lang="en-US" sz="3600" dirty="0">
                  <a:solidFill>
                    <a:schemeClr val="bg1"/>
                  </a:solidFill>
                </a:endParaRPr>
              </a:p>
            </p:txBody>
          </p:sp>
        </mc:Choice>
        <mc:Fallback>
          <p:sp>
            <p:nvSpPr>
              <p:cNvPr id="36" name="TextBox 35">
                <a:extLst>
                  <a:ext uri="{FF2B5EF4-FFF2-40B4-BE49-F238E27FC236}">
                    <a16:creationId xmlns:a16="http://schemas.microsoft.com/office/drawing/2014/main" id="{4585D27F-CA37-44C8-8E4F-7EDA9E93B86F}"/>
                  </a:ext>
                </a:extLst>
              </p:cNvPr>
              <p:cNvSpPr txBox="1">
                <a:spLocks noRot="1" noChangeAspect="1" noMove="1" noResize="1" noEditPoints="1" noAdjustHandles="1" noChangeArrowheads="1" noChangeShapeType="1" noTextEdit="1"/>
              </p:cNvSpPr>
              <p:nvPr/>
            </p:nvSpPr>
            <p:spPr>
              <a:xfrm>
                <a:off x="935916" y="3283582"/>
                <a:ext cx="2908681" cy="5775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023D549-7E57-4F51-AF9D-58BCF6C9953B}"/>
                  </a:ext>
                </a:extLst>
              </p:cNvPr>
              <p:cNvSpPr txBox="1"/>
              <p:nvPr/>
            </p:nvSpPr>
            <p:spPr>
              <a:xfrm>
                <a:off x="6258765" y="1285538"/>
                <a:ext cx="5475858"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3600" i="1" smtClean="0">
                              <a:solidFill>
                                <a:schemeClr val="bg1"/>
                              </a:solidFill>
                              <a:latin typeface="Cambria Math" panose="02040503050406030204" pitchFamily="18" charset="0"/>
                            </a:rPr>
                          </m:ctrlPr>
                        </m:accPr>
                        <m:e>
                          <m:r>
                            <a:rPr lang="en-US" sz="3600" b="0" i="1" smtClean="0">
                              <a:solidFill>
                                <a:schemeClr val="bg1"/>
                              </a:solidFill>
                              <a:latin typeface="Cambria Math" panose="02040503050406030204" pitchFamily="18" charset="0"/>
                            </a:rPr>
                            <m:t>𝑦</m:t>
                          </m:r>
                        </m:e>
                      </m:acc>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𝑎</m:t>
                      </m:r>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𝑎</m:t>
                      </m:r>
                      <m:d>
                        <m:dPr>
                          <m:ctrlPr>
                            <a:rPr lang="en-US" sz="3600" b="0" i="1" smtClean="0">
                              <a:solidFill>
                                <a:schemeClr val="bg1"/>
                              </a:solidFill>
                              <a:latin typeface="Cambria Math" panose="02040503050406030204" pitchFamily="18" charset="0"/>
                              <a:ea typeface="Cambria Math" panose="02040503050406030204" pitchFamily="18" charset="0"/>
                            </a:rPr>
                          </m:ctrlPr>
                        </m:dPr>
                        <m:e>
                          <m:r>
                            <a:rPr lang="en-US" sz="3600" b="0" i="1" smtClean="0">
                              <a:solidFill>
                                <a:schemeClr val="bg1"/>
                              </a:solidFill>
                              <a:latin typeface="Cambria Math" panose="02040503050406030204" pitchFamily="18" charset="0"/>
                              <a:ea typeface="Cambria Math" panose="02040503050406030204" pitchFamily="18" charset="0"/>
                            </a:rPr>
                            <m:t>𝑋</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𝜃</m:t>
                              </m:r>
                            </m:e>
                            <m:sub>
                              <m:r>
                                <a:rPr lang="en-US" sz="3600" b="0" i="1" smtClean="0">
                                  <a:solidFill>
                                    <a:schemeClr val="bg1"/>
                                  </a:solidFill>
                                  <a:latin typeface="Cambria Math" panose="02040503050406030204" pitchFamily="18" charset="0"/>
                                  <a:ea typeface="Cambria Math" panose="02040503050406030204" pitchFamily="18" charset="0"/>
                                </a:rPr>
                                <m:t>1</m:t>
                              </m:r>
                            </m:sub>
                          </m:sSub>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1</m:t>
                              </m:r>
                            </m:sub>
                          </m:sSub>
                        </m:e>
                      </m:d>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𝜃</m:t>
                          </m:r>
                        </m:e>
                        <m:sub>
                          <m:r>
                            <a:rPr lang="en-US" sz="3600" b="0" i="1" smtClean="0">
                              <a:solidFill>
                                <a:schemeClr val="bg1"/>
                              </a:solidFill>
                              <a:latin typeface="Cambria Math" panose="02040503050406030204" pitchFamily="18" charset="0"/>
                              <a:ea typeface="Cambria Math" panose="02040503050406030204" pitchFamily="18" charset="0"/>
                            </a:rPr>
                            <m:t>2</m:t>
                          </m:r>
                        </m:sub>
                      </m:sSub>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2</m:t>
                          </m:r>
                        </m:sub>
                      </m:sSub>
                      <m:r>
                        <a:rPr lang="en-US" sz="3600" b="0" i="1" smtClean="0">
                          <a:solidFill>
                            <a:schemeClr val="bg1"/>
                          </a:solidFill>
                          <a:latin typeface="Cambria Math" panose="02040503050406030204" pitchFamily="18" charset="0"/>
                          <a:ea typeface="Cambria Math" panose="02040503050406030204" pitchFamily="18" charset="0"/>
                        </a:rPr>
                        <m:t>)</m:t>
                      </m:r>
                    </m:oMath>
                  </m:oMathPara>
                </a14:m>
                <a:endParaRPr lang="en-US" sz="3600" dirty="0">
                  <a:solidFill>
                    <a:schemeClr val="bg1"/>
                  </a:solidFill>
                </a:endParaRPr>
              </a:p>
            </p:txBody>
          </p:sp>
        </mc:Choice>
        <mc:Fallback>
          <p:sp>
            <p:nvSpPr>
              <p:cNvPr id="37" name="TextBox 36">
                <a:extLst>
                  <a:ext uri="{FF2B5EF4-FFF2-40B4-BE49-F238E27FC236}">
                    <a16:creationId xmlns:a16="http://schemas.microsoft.com/office/drawing/2014/main" id="{A023D549-7E57-4F51-AF9D-58BCF6C9953B}"/>
                  </a:ext>
                </a:extLst>
              </p:cNvPr>
              <p:cNvSpPr txBox="1">
                <a:spLocks noRot="1" noChangeAspect="1" noMove="1" noResize="1" noEditPoints="1" noAdjustHandles="1" noChangeArrowheads="1" noChangeShapeType="1" noTextEdit="1"/>
              </p:cNvSpPr>
              <p:nvPr/>
            </p:nvSpPr>
            <p:spPr>
              <a:xfrm>
                <a:off x="6258765" y="1285538"/>
                <a:ext cx="547585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8967015-6B28-44A1-A1EC-9DFDBFE3C856}"/>
                  </a:ext>
                </a:extLst>
              </p:cNvPr>
              <p:cNvSpPr txBox="1"/>
              <p:nvPr/>
            </p:nvSpPr>
            <p:spPr>
              <a:xfrm>
                <a:off x="7372688" y="3037835"/>
                <a:ext cx="4439870" cy="782330"/>
              </a:xfrm>
              <a:prstGeom prst="rect">
                <a:avLst/>
              </a:prstGeom>
              <a:noFill/>
            </p:spPr>
            <p:txBody>
              <a:bodyPr wrap="none" lIns="0" tIns="0" rIns="0" bIns="0" rtlCol="0">
                <a:spAutoFit/>
              </a:bodyPr>
              <a:lstStyle/>
              <a:p>
                <a14:m>
                  <m:oMath xmlns:m="http://schemas.openxmlformats.org/officeDocument/2006/math">
                    <m:r>
                      <a:rPr lang="en-US" sz="3600" i="1" smtClean="0">
                        <a:solidFill>
                          <a:schemeClr val="bg1"/>
                        </a:solidFill>
                        <a:latin typeface="Cambria Math" panose="02040503050406030204" pitchFamily="18" charset="0"/>
                      </a:rPr>
                      <m:t>𝐶</m:t>
                    </m:r>
                    <m:r>
                      <a:rPr lang="en-US" sz="3600" b="0" i="1" smtClean="0">
                        <a:solidFill>
                          <a:schemeClr val="bg1"/>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2</m:t>
                        </m:r>
                      </m:den>
                    </m:f>
                    <m:sSup>
                      <m:sSupPr>
                        <m:ctrlPr>
                          <a:rPr lang="en-US" sz="3600" b="0" i="1" smtClean="0">
                            <a:solidFill>
                              <a:schemeClr val="bg1"/>
                            </a:solidFill>
                            <a:latin typeface="Cambria Math" panose="02040503050406030204" pitchFamily="18" charset="0"/>
                          </a:rPr>
                        </m:ctrlPr>
                      </m:sSupPr>
                      <m:e>
                        <m:d>
                          <m:dPr>
                            <m:ctrlPr>
                              <a:rPr lang="en-US" sz="3600" b="0" i="1" smtClean="0">
                                <a:solidFill>
                                  <a:schemeClr val="bg1"/>
                                </a:solidFill>
                                <a:latin typeface="Cambria Math" panose="02040503050406030204" pitchFamily="18" charset="0"/>
                              </a:rPr>
                            </m:ctrlPr>
                          </m:dPr>
                          <m:e>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𝑦</m:t>
                                </m:r>
                              </m:e>
                            </m:acc>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e>
                        </m:d>
                      </m:e>
                      <m:sup>
                        <m:r>
                          <a:rPr lang="en-US" sz="3600" b="0" i="1" smtClean="0">
                            <a:solidFill>
                              <a:schemeClr val="bg1"/>
                            </a:solidFill>
                            <a:latin typeface="Cambria Math" panose="02040503050406030204" pitchFamily="18" charset="0"/>
                          </a:rPr>
                          <m:t>𝑇</m:t>
                        </m:r>
                      </m:sup>
                    </m:sSup>
                  </m:oMath>
                </a14:m>
                <a:r>
                  <a:rPr lang="en-US" sz="3600" dirty="0">
                    <a:solidFill>
                      <a:schemeClr val="bg1"/>
                    </a:solidFill>
                  </a:rPr>
                  <a:t> </a:t>
                </a:r>
                <a14:m>
                  <m:oMath xmlns:m="http://schemas.openxmlformats.org/officeDocument/2006/math">
                    <m:d>
                      <m:dPr>
                        <m:ctrlPr>
                          <a:rPr lang="en-US" sz="3600" i="1">
                            <a:solidFill>
                              <a:schemeClr val="bg1"/>
                            </a:solidFill>
                            <a:latin typeface="Cambria Math" panose="02040503050406030204" pitchFamily="18" charset="0"/>
                          </a:rPr>
                        </m:ctrlPr>
                      </m:dPr>
                      <m:e>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𝑦</m:t>
                            </m:r>
                          </m:e>
                        </m:acc>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𝑦</m:t>
                        </m:r>
                      </m:e>
                    </m:d>
                  </m:oMath>
                </a14:m>
                <a:endParaRPr lang="en-US" sz="3600" dirty="0">
                  <a:solidFill>
                    <a:schemeClr val="bg1"/>
                  </a:solidFill>
                </a:endParaRPr>
              </a:p>
            </p:txBody>
          </p:sp>
        </mc:Choice>
        <mc:Fallback>
          <p:sp>
            <p:nvSpPr>
              <p:cNvPr id="38" name="TextBox 37">
                <a:extLst>
                  <a:ext uri="{FF2B5EF4-FFF2-40B4-BE49-F238E27FC236}">
                    <a16:creationId xmlns:a16="http://schemas.microsoft.com/office/drawing/2014/main" id="{58967015-6B28-44A1-A1EC-9DFDBFE3C856}"/>
                  </a:ext>
                </a:extLst>
              </p:cNvPr>
              <p:cNvSpPr txBox="1">
                <a:spLocks noRot="1" noChangeAspect="1" noMove="1" noResize="1" noEditPoints="1" noAdjustHandles="1" noChangeArrowheads="1" noChangeShapeType="1" noTextEdit="1"/>
              </p:cNvSpPr>
              <p:nvPr/>
            </p:nvSpPr>
            <p:spPr>
              <a:xfrm>
                <a:off x="7372688" y="3037835"/>
                <a:ext cx="4439870" cy="782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2C72A89-2D65-4568-AA6B-2D12467EB45B}"/>
                  </a:ext>
                </a:extLst>
              </p:cNvPr>
              <p:cNvSpPr txBox="1"/>
              <p:nvPr/>
            </p:nvSpPr>
            <p:spPr>
              <a:xfrm>
                <a:off x="1745052" y="4705655"/>
                <a:ext cx="2745688" cy="5784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𝑃</m:t>
                          </m:r>
                        </m:e>
                        <m:sub>
                          <m:r>
                            <a:rPr lang="en-US" sz="3600" b="0" i="1" smtClean="0">
                              <a:solidFill>
                                <a:schemeClr val="bg1"/>
                              </a:solidFill>
                              <a:latin typeface="Cambria Math" panose="02040503050406030204" pitchFamily="18" charset="0"/>
                            </a:rPr>
                            <m:t>𝜃</m:t>
                          </m:r>
                          <m:r>
                            <a:rPr lang="en-US" sz="3600" b="0" i="1" smtClean="0">
                              <a:solidFill>
                                <a:schemeClr val="bg1"/>
                              </a:solidFill>
                              <a:latin typeface="Cambria Math" panose="02040503050406030204" pitchFamily="18" charset="0"/>
                            </a:rPr>
                            <m:t>+1</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sSup>
                            <m:sSupPr>
                              <m:ctrlPr>
                                <a:rPr lang="en-US" sz="3600" i="1">
                                  <a:solidFill>
                                    <a:schemeClr val="bg1"/>
                                  </a:solidFill>
                                  <a:latin typeface="Cambria Math" panose="02040503050406030204" pitchFamily="18" charset="0"/>
                                </a:rPr>
                              </m:ctrlPr>
                            </m:sSupPr>
                            <m:e>
                              <m:r>
                                <a:rPr lang="en-US" sz="3600" i="1">
                                  <a:solidFill>
                                    <a:schemeClr val="bg1"/>
                                  </a:solidFill>
                                  <a:latin typeface="Cambria Math" panose="02040503050406030204" pitchFamily="18" charset="0"/>
                                </a:rPr>
                                <m:t>𝑇</m:t>
                              </m:r>
                            </m:e>
                            <m:sup>
                              <m:r>
                                <a:rPr lang="en-US" sz="3600" i="1">
                                  <a:solidFill>
                                    <a:schemeClr val="bg1"/>
                                  </a:solidFill>
                                  <a:latin typeface="Cambria Math" panose="02040503050406030204" pitchFamily="18" charset="0"/>
                                </a:rPr>
                                <m:t>𝜃</m:t>
                              </m:r>
                            </m:sup>
                          </m:sSup>
                          <m:r>
                            <a:rPr lang="en-US" sz="3600" b="0" i="1" smtClean="0">
                              <a:solidFill>
                                <a:schemeClr val="bg1"/>
                              </a:solidFill>
                              <a:latin typeface="Cambria Math" panose="02040503050406030204" pitchFamily="18" charset="0"/>
                            </a:rPr>
                            <m:t>𝑃</m:t>
                          </m:r>
                        </m:e>
                        <m:sub>
                          <m:r>
                            <a:rPr lang="en-US" sz="3600" b="0" i="1" smtClean="0">
                              <a:solidFill>
                                <a:schemeClr val="bg1"/>
                              </a:solidFill>
                              <a:latin typeface="Cambria Math" panose="02040503050406030204" pitchFamily="18" charset="0"/>
                            </a:rPr>
                            <m:t>𝜃</m:t>
                          </m:r>
                        </m:sub>
                      </m:sSub>
                    </m:oMath>
                  </m:oMathPara>
                </a14:m>
                <a:endParaRPr lang="en-US" sz="3600" dirty="0">
                  <a:solidFill>
                    <a:schemeClr val="bg1"/>
                  </a:solidFill>
                </a:endParaRPr>
              </a:p>
            </p:txBody>
          </p:sp>
        </mc:Choice>
        <mc:Fallback>
          <p:sp>
            <p:nvSpPr>
              <p:cNvPr id="40" name="TextBox 39">
                <a:extLst>
                  <a:ext uri="{FF2B5EF4-FFF2-40B4-BE49-F238E27FC236}">
                    <a16:creationId xmlns:a16="http://schemas.microsoft.com/office/drawing/2014/main" id="{B2C72A89-2D65-4568-AA6B-2D12467EB45B}"/>
                  </a:ext>
                </a:extLst>
              </p:cNvPr>
              <p:cNvSpPr txBox="1">
                <a:spLocks noRot="1" noChangeAspect="1" noMove="1" noResize="1" noEditPoints="1" noAdjustHandles="1" noChangeArrowheads="1" noChangeShapeType="1" noTextEdit="1"/>
              </p:cNvSpPr>
              <p:nvPr/>
            </p:nvSpPr>
            <p:spPr>
              <a:xfrm>
                <a:off x="1745052" y="4705655"/>
                <a:ext cx="2745688" cy="5784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DDC96A1-F538-41E0-9844-CA58EE86B710}"/>
                  </a:ext>
                </a:extLst>
              </p:cNvPr>
              <p:cNvSpPr txBox="1"/>
              <p:nvPr/>
            </p:nvSpPr>
            <p:spPr>
              <a:xfrm>
                <a:off x="6911908" y="4741249"/>
                <a:ext cx="4354205" cy="11733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𝑃</m:t>
                          </m:r>
                          <m:d>
                            <m:dPr>
                              <m:ctrlPr>
                                <a:rPr lang="en-US" sz="3600" b="0"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𝑦</m:t>
                              </m:r>
                            </m:e>
                            <m:e>
                              <m:r>
                                <a:rPr lang="en-US" sz="3600" b="0" i="1" smtClean="0">
                                  <a:solidFill>
                                    <a:schemeClr val="bg1"/>
                                  </a:solidFill>
                                  <a:latin typeface="Cambria Math" panose="02040503050406030204" pitchFamily="18" charset="0"/>
                                </a:rPr>
                                <m:t>𝑥</m:t>
                              </m:r>
                            </m:e>
                          </m:d>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num>
                        <m:den>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m:t>
                          </m:r>
                        </m:den>
                      </m:f>
                    </m:oMath>
                  </m:oMathPara>
                </a14:m>
                <a:endParaRPr lang="en-US" sz="3600" dirty="0">
                  <a:solidFill>
                    <a:schemeClr val="bg1"/>
                  </a:solidFill>
                </a:endParaRPr>
              </a:p>
            </p:txBody>
          </p:sp>
        </mc:Choice>
        <mc:Fallback>
          <p:sp>
            <p:nvSpPr>
              <p:cNvPr id="41" name="TextBox 40">
                <a:extLst>
                  <a:ext uri="{FF2B5EF4-FFF2-40B4-BE49-F238E27FC236}">
                    <a16:creationId xmlns:a16="http://schemas.microsoft.com/office/drawing/2014/main" id="{EDDC96A1-F538-41E0-9844-CA58EE86B710}"/>
                  </a:ext>
                </a:extLst>
              </p:cNvPr>
              <p:cNvSpPr txBox="1">
                <a:spLocks noRot="1" noChangeAspect="1" noMove="1" noResize="1" noEditPoints="1" noAdjustHandles="1" noChangeArrowheads="1" noChangeShapeType="1" noTextEdit="1"/>
              </p:cNvSpPr>
              <p:nvPr/>
            </p:nvSpPr>
            <p:spPr>
              <a:xfrm>
                <a:off x="6911908" y="4741249"/>
                <a:ext cx="4354205" cy="117339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314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AC4D6A-3885-4227-A743-764C3048FBD5}"/>
              </a:ext>
            </a:extLst>
          </p:cNvPr>
          <p:cNvPicPr>
            <a:picLocks noChangeAspect="1"/>
          </p:cNvPicPr>
          <p:nvPr/>
        </p:nvPicPr>
        <p:blipFill>
          <a:blip r:embed="rId2"/>
          <a:stretch>
            <a:fillRect/>
          </a:stretch>
        </p:blipFill>
        <p:spPr>
          <a:xfrm>
            <a:off x="499452" y="928341"/>
            <a:ext cx="4341489" cy="1919814"/>
          </a:xfrm>
          <a:prstGeom prst="rect">
            <a:avLst/>
          </a:prstGeom>
        </p:spPr>
      </p:pic>
      <p:pic>
        <p:nvPicPr>
          <p:cNvPr id="4" name="Picture 3">
            <a:extLst>
              <a:ext uri="{FF2B5EF4-FFF2-40B4-BE49-F238E27FC236}">
                <a16:creationId xmlns:a16="http://schemas.microsoft.com/office/drawing/2014/main" id="{0D1585F0-4A57-4C8F-96CC-D1CBE3F5901D}"/>
              </a:ext>
            </a:extLst>
          </p:cNvPr>
          <p:cNvPicPr>
            <a:picLocks noChangeAspect="1"/>
          </p:cNvPicPr>
          <p:nvPr/>
        </p:nvPicPr>
        <p:blipFill>
          <a:blip r:embed="rId3"/>
          <a:stretch>
            <a:fillRect/>
          </a:stretch>
        </p:blipFill>
        <p:spPr>
          <a:xfrm>
            <a:off x="6815726" y="969573"/>
            <a:ext cx="4341489" cy="2459427"/>
          </a:xfrm>
          <a:prstGeom prst="rect">
            <a:avLst/>
          </a:prstGeom>
        </p:spPr>
      </p:pic>
      <p:pic>
        <p:nvPicPr>
          <p:cNvPr id="5" name="Picture 4">
            <a:extLst>
              <a:ext uri="{FF2B5EF4-FFF2-40B4-BE49-F238E27FC236}">
                <a16:creationId xmlns:a16="http://schemas.microsoft.com/office/drawing/2014/main" id="{50C80C2F-00AD-488E-BFFF-6296131E8D24}"/>
              </a:ext>
            </a:extLst>
          </p:cNvPr>
          <p:cNvPicPr>
            <a:picLocks noChangeAspect="1"/>
          </p:cNvPicPr>
          <p:nvPr/>
        </p:nvPicPr>
        <p:blipFill>
          <a:blip r:embed="rId4"/>
          <a:stretch>
            <a:fillRect/>
          </a:stretch>
        </p:blipFill>
        <p:spPr>
          <a:xfrm>
            <a:off x="383174" y="3840480"/>
            <a:ext cx="4572489" cy="1843486"/>
          </a:xfrm>
          <a:prstGeom prst="rect">
            <a:avLst/>
          </a:prstGeom>
        </p:spPr>
      </p:pic>
      <p:pic>
        <p:nvPicPr>
          <p:cNvPr id="6" name="Picture 5">
            <a:extLst>
              <a:ext uri="{FF2B5EF4-FFF2-40B4-BE49-F238E27FC236}">
                <a16:creationId xmlns:a16="http://schemas.microsoft.com/office/drawing/2014/main" id="{D7AAA056-CD49-4F41-8AAD-31262970718D}"/>
              </a:ext>
            </a:extLst>
          </p:cNvPr>
          <p:cNvPicPr>
            <a:picLocks noChangeAspect="1"/>
          </p:cNvPicPr>
          <p:nvPr/>
        </p:nvPicPr>
        <p:blipFill>
          <a:blip r:embed="rId5"/>
          <a:stretch>
            <a:fillRect/>
          </a:stretch>
        </p:blipFill>
        <p:spPr>
          <a:xfrm>
            <a:off x="6592311" y="3840480"/>
            <a:ext cx="4788320" cy="2254590"/>
          </a:xfrm>
          <a:prstGeom prst="rect">
            <a:avLst/>
          </a:prstGeom>
        </p:spPr>
      </p:pic>
    </p:spTree>
    <p:extLst>
      <p:ext uri="{BB962C8B-B14F-4D97-AF65-F5344CB8AC3E}">
        <p14:creationId xmlns:p14="http://schemas.microsoft.com/office/powerpoint/2010/main" val="3628719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5E4CB73-BCF7-4F5E-8F03-A5AB89B2D3A4}"/>
              </a:ext>
            </a:extLst>
          </p:cNvPr>
          <p:cNvPicPr>
            <a:picLocks noChangeAspect="1"/>
          </p:cNvPicPr>
          <p:nvPr/>
        </p:nvPicPr>
        <p:blipFill>
          <a:blip r:embed="rId2"/>
          <a:stretch>
            <a:fillRect/>
          </a:stretch>
        </p:blipFill>
        <p:spPr>
          <a:xfrm>
            <a:off x="931543" y="966787"/>
            <a:ext cx="1533525" cy="4924425"/>
          </a:xfrm>
          <a:prstGeom prst="rect">
            <a:avLst/>
          </a:prstGeom>
        </p:spPr>
      </p:pic>
      <p:pic>
        <p:nvPicPr>
          <p:cNvPr id="9" name="Picture 8">
            <a:extLst>
              <a:ext uri="{FF2B5EF4-FFF2-40B4-BE49-F238E27FC236}">
                <a16:creationId xmlns:a16="http://schemas.microsoft.com/office/drawing/2014/main" id="{ED68FA3B-D410-4B7C-A666-7BC3D6FED13C}"/>
              </a:ext>
            </a:extLst>
          </p:cNvPr>
          <p:cNvPicPr>
            <a:picLocks noChangeAspect="1"/>
          </p:cNvPicPr>
          <p:nvPr/>
        </p:nvPicPr>
        <p:blipFill>
          <a:blip r:embed="rId3"/>
          <a:stretch>
            <a:fillRect/>
          </a:stretch>
        </p:blipFill>
        <p:spPr>
          <a:xfrm>
            <a:off x="4089020" y="928686"/>
            <a:ext cx="2105025" cy="5000625"/>
          </a:xfrm>
          <a:prstGeom prst="rect">
            <a:avLst/>
          </a:prstGeom>
        </p:spPr>
      </p:pic>
      <p:pic>
        <p:nvPicPr>
          <p:cNvPr id="11" name="Picture 10">
            <a:extLst>
              <a:ext uri="{FF2B5EF4-FFF2-40B4-BE49-F238E27FC236}">
                <a16:creationId xmlns:a16="http://schemas.microsoft.com/office/drawing/2014/main" id="{D1286322-78E1-43AB-B09B-0511509110F3}"/>
              </a:ext>
            </a:extLst>
          </p:cNvPr>
          <p:cNvPicPr>
            <a:picLocks noChangeAspect="1"/>
          </p:cNvPicPr>
          <p:nvPr/>
        </p:nvPicPr>
        <p:blipFill>
          <a:blip r:embed="rId4"/>
          <a:stretch>
            <a:fillRect/>
          </a:stretch>
        </p:blipFill>
        <p:spPr>
          <a:xfrm>
            <a:off x="7817997" y="966787"/>
            <a:ext cx="3990975" cy="4867275"/>
          </a:xfrm>
          <a:prstGeom prst="rect">
            <a:avLst/>
          </a:prstGeom>
        </p:spPr>
      </p:pic>
    </p:spTree>
    <p:extLst>
      <p:ext uri="{BB962C8B-B14F-4D97-AF65-F5344CB8AC3E}">
        <p14:creationId xmlns:p14="http://schemas.microsoft.com/office/powerpoint/2010/main" val="322010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3515A0B-8BD2-4021-9F06-14C5BCF506B3}"/>
              </a:ext>
            </a:extLst>
          </p:cNvPr>
          <p:cNvPicPr>
            <a:picLocks noChangeAspect="1"/>
          </p:cNvPicPr>
          <p:nvPr/>
        </p:nvPicPr>
        <p:blipFill>
          <a:blip r:embed="rId2"/>
          <a:stretch>
            <a:fillRect/>
          </a:stretch>
        </p:blipFill>
        <p:spPr>
          <a:xfrm>
            <a:off x="451194" y="834714"/>
            <a:ext cx="2733675" cy="5124450"/>
          </a:xfrm>
          <a:prstGeom prst="rect">
            <a:avLst/>
          </a:prstGeom>
        </p:spPr>
      </p:pic>
      <p:pic>
        <p:nvPicPr>
          <p:cNvPr id="4" name="Picture 3">
            <a:extLst>
              <a:ext uri="{FF2B5EF4-FFF2-40B4-BE49-F238E27FC236}">
                <a16:creationId xmlns:a16="http://schemas.microsoft.com/office/drawing/2014/main" id="{057C7811-CFA8-41F4-809B-7F38C7284D85}"/>
              </a:ext>
            </a:extLst>
          </p:cNvPr>
          <p:cNvPicPr>
            <a:picLocks noChangeAspect="1"/>
          </p:cNvPicPr>
          <p:nvPr/>
        </p:nvPicPr>
        <p:blipFill>
          <a:blip r:embed="rId3"/>
          <a:stretch>
            <a:fillRect/>
          </a:stretch>
        </p:blipFill>
        <p:spPr>
          <a:xfrm>
            <a:off x="4678703" y="881062"/>
            <a:ext cx="2857500" cy="5095875"/>
          </a:xfrm>
          <a:prstGeom prst="rect">
            <a:avLst/>
          </a:prstGeom>
        </p:spPr>
      </p:pic>
      <p:pic>
        <p:nvPicPr>
          <p:cNvPr id="5" name="Picture 4">
            <a:extLst>
              <a:ext uri="{FF2B5EF4-FFF2-40B4-BE49-F238E27FC236}">
                <a16:creationId xmlns:a16="http://schemas.microsoft.com/office/drawing/2014/main" id="{07C12E5C-6B2E-479C-A1CD-EE9498CA7F4F}"/>
              </a:ext>
            </a:extLst>
          </p:cNvPr>
          <p:cNvPicPr>
            <a:picLocks noChangeAspect="1"/>
          </p:cNvPicPr>
          <p:nvPr/>
        </p:nvPicPr>
        <p:blipFill>
          <a:blip r:embed="rId4"/>
          <a:stretch>
            <a:fillRect/>
          </a:stretch>
        </p:blipFill>
        <p:spPr>
          <a:xfrm>
            <a:off x="9327160" y="834714"/>
            <a:ext cx="1971675" cy="5086350"/>
          </a:xfrm>
          <a:prstGeom prst="rect">
            <a:avLst/>
          </a:prstGeom>
        </p:spPr>
      </p:pic>
    </p:spTree>
    <p:extLst>
      <p:ext uri="{BB962C8B-B14F-4D97-AF65-F5344CB8AC3E}">
        <p14:creationId xmlns:p14="http://schemas.microsoft.com/office/powerpoint/2010/main" val="490192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828BC22-AD7A-468E-A323-8A560353E4A0}"/>
              </a:ext>
            </a:extLst>
          </p:cNvPr>
          <p:cNvPicPr>
            <a:picLocks noChangeAspect="1"/>
          </p:cNvPicPr>
          <p:nvPr/>
        </p:nvPicPr>
        <p:blipFill>
          <a:blip r:embed="rId2"/>
          <a:stretch>
            <a:fillRect/>
          </a:stretch>
        </p:blipFill>
        <p:spPr>
          <a:xfrm>
            <a:off x="863693" y="1228725"/>
            <a:ext cx="2181225" cy="4400550"/>
          </a:xfrm>
          <a:prstGeom prst="rect">
            <a:avLst/>
          </a:prstGeom>
        </p:spPr>
      </p:pic>
      <p:pic>
        <p:nvPicPr>
          <p:cNvPr id="7" name="Picture 6">
            <a:extLst>
              <a:ext uri="{FF2B5EF4-FFF2-40B4-BE49-F238E27FC236}">
                <a16:creationId xmlns:a16="http://schemas.microsoft.com/office/drawing/2014/main" id="{7E2A85E3-4651-4BC0-9B5C-A47BF6541D9E}"/>
              </a:ext>
            </a:extLst>
          </p:cNvPr>
          <p:cNvPicPr>
            <a:picLocks noChangeAspect="1"/>
          </p:cNvPicPr>
          <p:nvPr/>
        </p:nvPicPr>
        <p:blipFill>
          <a:blip r:embed="rId3"/>
          <a:stretch>
            <a:fillRect/>
          </a:stretch>
        </p:blipFill>
        <p:spPr>
          <a:xfrm>
            <a:off x="4150065" y="838200"/>
            <a:ext cx="3914775" cy="5181600"/>
          </a:xfrm>
          <a:prstGeom prst="rect">
            <a:avLst/>
          </a:prstGeom>
        </p:spPr>
      </p:pic>
      <p:pic>
        <p:nvPicPr>
          <p:cNvPr id="8" name="Picture 7">
            <a:extLst>
              <a:ext uri="{FF2B5EF4-FFF2-40B4-BE49-F238E27FC236}">
                <a16:creationId xmlns:a16="http://schemas.microsoft.com/office/drawing/2014/main" id="{D88EC6D0-C9DA-48A6-8849-90CDFF2DBCE4}"/>
              </a:ext>
            </a:extLst>
          </p:cNvPr>
          <p:cNvPicPr>
            <a:picLocks noChangeAspect="1"/>
          </p:cNvPicPr>
          <p:nvPr/>
        </p:nvPicPr>
        <p:blipFill>
          <a:blip r:embed="rId4"/>
          <a:stretch>
            <a:fillRect/>
          </a:stretch>
        </p:blipFill>
        <p:spPr>
          <a:xfrm>
            <a:off x="9169987" y="1081087"/>
            <a:ext cx="2295525" cy="4695825"/>
          </a:xfrm>
          <a:prstGeom prst="rect">
            <a:avLst/>
          </a:prstGeom>
        </p:spPr>
      </p:pic>
    </p:spTree>
    <p:extLst>
      <p:ext uri="{BB962C8B-B14F-4D97-AF65-F5344CB8AC3E}">
        <p14:creationId xmlns:p14="http://schemas.microsoft.com/office/powerpoint/2010/main" val="3452698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60C5413-2FB6-4B78-951C-3373F123C241}"/>
              </a:ext>
            </a:extLst>
          </p:cNvPr>
          <p:cNvPicPr>
            <a:picLocks noChangeAspect="1"/>
          </p:cNvPicPr>
          <p:nvPr/>
        </p:nvPicPr>
        <p:blipFill>
          <a:blip r:embed="rId2"/>
          <a:stretch>
            <a:fillRect/>
          </a:stretch>
        </p:blipFill>
        <p:spPr>
          <a:xfrm>
            <a:off x="427706" y="808616"/>
            <a:ext cx="3600450" cy="5362575"/>
          </a:xfrm>
          <a:prstGeom prst="rect">
            <a:avLst/>
          </a:prstGeom>
        </p:spPr>
      </p:pic>
      <p:pic>
        <p:nvPicPr>
          <p:cNvPr id="4" name="Picture 3">
            <a:extLst>
              <a:ext uri="{FF2B5EF4-FFF2-40B4-BE49-F238E27FC236}">
                <a16:creationId xmlns:a16="http://schemas.microsoft.com/office/drawing/2014/main" id="{6C25F4F6-184C-4D40-A54C-FC459530DB02}"/>
              </a:ext>
            </a:extLst>
          </p:cNvPr>
          <p:cNvPicPr>
            <a:picLocks noChangeAspect="1"/>
          </p:cNvPicPr>
          <p:nvPr/>
        </p:nvPicPr>
        <p:blipFill>
          <a:blip r:embed="rId3"/>
          <a:stretch>
            <a:fillRect/>
          </a:stretch>
        </p:blipFill>
        <p:spPr>
          <a:xfrm>
            <a:off x="4812053" y="1752600"/>
            <a:ext cx="2590800" cy="3352800"/>
          </a:xfrm>
          <a:prstGeom prst="rect">
            <a:avLst/>
          </a:prstGeom>
        </p:spPr>
      </p:pic>
      <p:pic>
        <p:nvPicPr>
          <p:cNvPr id="5" name="Picture 4">
            <a:extLst>
              <a:ext uri="{FF2B5EF4-FFF2-40B4-BE49-F238E27FC236}">
                <a16:creationId xmlns:a16="http://schemas.microsoft.com/office/drawing/2014/main" id="{C7F1C9DF-2EB0-421D-BDB7-693DBE54E882}"/>
              </a:ext>
            </a:extLst>
          </p:cNvPr>
          <p:cNvPicPr>
            <a:picLocks noChangeAspect="1"/>
          </p:cNvPicPr>
          <p:nvPr/>
        </p:nvPicPr>
        <p:blipFill>
          <a:blip r:embed="rId4"/>
          <a:stretch>
            <a:fillRect/>
          </a:stretch>
        </p:blipFill>
        <p:spPr>
          <a:xfrm>
            <a:off x="8565047" y="1319212"/>
            <a:ext cx="2828925" cy="4219575"/>
          </a:xfrm>
          <a:prstGeom prst="rect">
            <a:avLst/>
          </a:prstGeom>
        </p:spPr>
      </p:pic>
    </p:spTree>
    <p:extLst>
      <p:ext uri="{BB962C8B-B14F-4D97-AF65-F5344CB8AC3E}">
        <p14:creationId xmlns:p14="http://schemas.microsoft.com/office/powerpoint/2010/main" val="345471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C25F4F6-184C-4D40-A54C-FC459530DB02}"/>
              </a:ext>
            </a:extLst>
          </p:cNvPr>
          <p:cNvPicPr>
            <a:picLocks noChangeAspect="1"/>
          </p:cNvPicPr>
          <p:nvPr/>
        </p:nvPicPr>
        <p:blipFill>
          <a:blip r:embed="rId2"/>
          <a:stretch>
            <a:fillRect/>
          </a:stretch>
        </p:blipFill>
        <p:spPr>
          <a:xfrm>
            <a:off x="2294764" y="1752600"/>
            <a:ext cx="2590800" cy="3352800"/>
          </a:xfrm>
          <a:prstGeom prst="rect">
            <a:avLst/>
          </a:prstGeom>
        </p:spPr>
      </p:pic>
      <p:pic>
        <p:nvPicPr>
          <p:cNvPr id="3" name="Picture 2">
            <a:extLst>
              <a:ext uri="{FF2B5EF4-FFF2-40B4-BE49-F238E27FC236}">
                <a16:creationId xmlns:a16="http://schemas.microsoft.com/office/drawing/2014/main" id="{FED8CB75-3A50-4084-8148-D130FEF1414C}"/>
              </a:ext>
            </a:extLst>
          </p:cNvPr>
          <p:cNvPicPr>
            <a:picLocks noChangeAspect="1"/>
          </p:cNvPicPr>
          <p:nvPr/>
        </p:nvPicPr>
        <p:blipFill>
          <a:blip r:embed="rId3"/>
          <a:stretch>
            <a:fillRect/>
          </a:stretch>
        </p:blipFill>
        <p:spPr>
          <a:xfrm>
            <a:off x="6832787" y="2262187"/>
            <a:ext cx="3905250" cy="2333625"/>
          </a:xfrm>
          <a:prstGeom prst="rect">
            <a:avLst/>
          </a:prstGeom>
        </p:spPr>
      </p:pic>
    </p:spTree>
    <p:extLst>
      <p:ext uri="{BB962C8B-B14F-4D97-AF65-F5344CB8AC3E}">
        <p14:creationId xmlns:p14="http://schemas.microsoft.com/office/powerpoint/2010/main" val="372843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0790" y="975738"/>
            <a:ext cx="11410210" cy="4985980"/>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Disclaimer + Legal Stuff</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marL="342900" indent="-342900" algn="ctr">
              <a:buAutoNum type="arabicPeriod"/>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DataSoc AI Lab’s courses are not at all affiliated with any UNSW school or faculty.</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2. We thank UNSW’s Mathematics and Statistics School for allowing us to provide these lectures free of charge to all students.</a:t>
            </a:r>
          </a:p>
          <a:p>
            <a:pPr marL="342900" indent="-342900" algn="ctr">
              <a:buAutoNum type="arabicPeriod"/>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3. </a:t>
            </a:r>
            <a:r>
              <a:rPr lang="en-US" sz="2400" b="1" spc="-70" dirty="0">
                <a:solidFill>
                  <a:schemeClr val="bg1"/>
                </a:solidFill>
                <a:latin typeface="Consolas" panose="020B0609020204030204" pitchFamily="49" charset="0"/>
                <a:ea typeface="Verdana" panose="020B0604030504040204" pitchFamily="34" charset="0"/>
                <a:cs typeface="Arial" panose="020B0604020202020204" pitchFamily="34" charset="0"/>
              </a:rPr>
              <a:t>NO RECORDINGS allowed. </a:t>
            </a: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Strict rules. Only the society can record any material. All material will be placed on YouTube. If you want to record, please ask us first for permission. If we say yes, you must note the original owners of these lessons.</a:t>
            </a:r>
          </a:p>
          <a:p>
            <a:pPr marL="342900" indent="-342900" algn="ctr">
              <a:buAutoNum type="arabicPeriod"/>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4. We’ll try our best to acknowledge all work and materials that we use within our presentation. If we forgot about some, we’re terribly sorry. Please contact us, and we’ll place an acknowledgement to the original author.</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5039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051BD27-94AB-43AD-9FD8-D0666F23D088}"/>
              </a:ext>
            </a:extLst>
          </p:cNvPr>
          <p:cNvPicPr>
            <a:picLocks noChangeAspect="1"/>
          </p:cNvPicPr>
          <p:nvPr/>
        </p:nvPicPr>
        <p:blipFill>
          <a:blip r:embed="rId2"/>
          <a:stretch>
            <a:fillRect/>
          </a:stretch>
        </p:blipFill>
        <p:spPr>
          <a:xfrm>
            <a:off x="893221" y="1820551"/>
            <a:ext cx="2933700" cy="3276600"/>
          </a:xfrm>
          <a:prstGeom prst="rect">
            <a:avLst/>
          </a:prstGeom>
        </p:spPr>
      </p:pic>
      <p:pic>
        <p:nvPicPr>
          <p:cNvPr id="5" name="Picture 4">
            <a:extLst>
              <a:ext uri="{FF2B5EF4-FFF2-40B4-BE49-F238E27FC236}">
                <a16:creationId xmlns:a16="http://schemas.microsoft.com/office/drawing/2014/main" id="{0A951120-D5F8-41DD-B984-34090FF9544D}"/>
              </a:ext>
            </a:extLst>
          </p:cNvPr>
          <p:cNvPicPr>
            <a:picLocks noChangeAspect="1"/>
          </p:cNvPicPr>
          <p:nvPr/>
        </p:nvPicPr>
        <p:blipFill>
          <a:blip r:embed="rId3"/>
          <a:stretch>
            <a:fillRect/>
          </a:stretch>
        </p:blipFill>
        <p:spPr>
          <a:xfrm>
            <a:off x="7251494" y="834714"/>
            <a:ext cx="3476625" cy="5248275"/>
          </a:xfrm>
          <a:prstGeom prst="rect">
            <a:avLst/>
          </a:prstGeom>
        </p:spPr>
      </p:pic>
    </p:spTree>
    <p:extLst>
      <p:ext uri="{BB962C8B-B14F-4D97-AF65-F5344CB8AC3E}">
        <p14:creationId xmlns:p14="http://schemas.microsoft.com/office/powerpoint/2010/main" val="3434087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7871D3A-BD8E-450E-9ED7-52BD7ED33C17}"/>
              </a:ext>
            </a:extLst>
          </p:cNvPr>
          <p:cNvPicPr>
            <a:picLocks noChangeAspect="1"/>
          </p:cNvPicPr>
          <p:nvPr/>
        </p:nvPicPr>
        <p:blipFill>
          <a:blip r:embed="rId2"/>
          <a:stretch>
            <a:fillRect/>
          </a:stretch>
        </p:blipFill>
        <p:spPr>
          <a:xfrm>
            <a:off x="713646" y="834714"/>
            <a:ext cx="3686175" cy="5200650"/>
          </a:xfrm>
          <a:prstGeom prst="rect">
            <a:avLst/>
          </a:prstGeom>
        </p:spPr>
      </p:pic>
      <p:pic>
        <p:nvPicPr>
          <p:cNvPr id="6" name="Picture 5">
            <a:extLst>
              <a:ext uri="{FF2B5EF4-FFF2-40B4-BE49-F238E27FC236}">
                <a16:creationId xmlns:a16="http://schemas.microsoft.com/office/drawing/2014/main" id="{E5B399A3-D6F2-426C-A56D-518CEDC8347B}"/>
              </a:ext>
            </a:extLst>
          </p:cNvPr>
          <p:cNvPicPr>
            <a:picLocks noChangeAspect="1"/>
          </p:cNvPicPr>
          <p:nvPr/>
        </p:nvPicPr>
        <p:blipFill>
          <a:blip r:embed="rId3"/>
          <a:stretch>
            <a:fillRect/>
          </a:stretch>
        </p:blipFill>
        <p:spPr>
          <a:xfrm>
            <a:off x="7441939" y="785812"/>
            <a:ext cx="3676650" cy="5286375"/>
          </a:xfrm>
          <a:prstGeom prst="rect">
            <a:avLst/>
          </a:prstGeom>
        </p:spPr>
      </p:pic>
    </p:spTree>
    <p:extLst>
      <p:ext uri="{BB962C8B-B14F-4D97-AF65-F5344CB8AC3E}">
        <p14:creationId xmlns:p14="http://schemas.microsoft.com/office/powerpoint/2010/main" val="3520933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0A6663B-BAAC-4D46-B4AC-FB71154B313D}"/>
              </a:ext>
            </a:extLst>
          </p:cNvPr>
          <p:cNvPicPr>
            <a:picLocks noChangeAspect="1"/>
          </p:cNvPicPr>
          <p:nvPr/>
        </p:nvPicPr>
        <p:blipFill>
          <a:blip r:embed="rId2"/>
          <a:stretch>
            <a:fillRect/>
          </a:stretch>
        </p:blipFill>
        <p:spPr>
          <a:xfrm>
            <a:off x="651560" y="841816"/>
            <a:ext cx="4895850" cy="5229225"/>
          </a:xfrm>
          <a:prstGeom prst="rect">
            <a:avLst/>
          </a:prstGeom>
        </p:spPr>
      </p:pic>
      <p:pic>
        <p:nvPicPr>
          <p:cNvPr id="3" name="Picture 2">
            <a:extLst>
              <a:ext uri="{FF2B5EF4-FFF2-40B4-BE49-F238E27FC236}">
                <a16:creationId xmlns:a16="http://schemas.microsoft.com/office/drawing/2014/main" id="{52356DAA-FACF-42A8-8AA5-C30C87A3467C}"/>
              </a:ext>
            </a:extLst>
          </p:cNvPr>
          <p:cNvPicPr>
            <a:picLocks noChangeAspect="1"/>
          </p:cNvPicPr>
          <p:nvPr/>
        </p:nvPicPr>
        <p:blipFill>
          <a:blip r:embed="rId3"/>
          <a:stretch>
            <a:fillRect/>
          </a:stretch>
        </p:blipFill>
        <p:spPr>
          <a:xfrm>
            <a:off x="6644592" y="1215333"/>
            <a:ext cx="4762500" cy="4276725"/>
          </a:xfrm>
          <a:prstGeom prst="rect">
            <a:avLst/>
          </a:prstGeom>
        </p:spPr>
      </p:pic>
    </p:spTree>
    <p:extLst>
      <p:ext uri="{BB962C8B-B14F-4D97-AF65-F5344CB8AC3E}">
        <p14:creationId xmlns:p14="http://schemas.microsoft.com/office/powerpoint/2010/main" val="32717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4F8EE66-1174-4E4B-85E2-FFA084F2440A}"/>
              </a:ext>
            </a:extLst>
          </p:cNvPr>
          <p:cNvPicPr>
            <a:picLocks noChangeAspect="1"/>
          </p:cNvPicPr>
          <p:nvPr/>
        </p:nvPicPr>
        <p:blipFill>
          <a:blip r:embed="rId2"/>
          <a:stretch>
            <a:fillRect/>
          </a:stretch>
        </p:blipFill>
        <p:spPr>
          <a:xfrm>
            <a:off x="191913" y="1021323"/>
            <a:ext cx="5817612" cy="4452343"/>
          </a:xfrm>
          <a:prstGeom prst="rect">
            <a:avLst/>
          </a:prstGeom>
        </p:spPr>
      </p:pic>
      <p:pic>
        <p:nvPicPr>
          <p:cNvPr id="5" name="Picture 4">
            <a:extLst>
              <a:ext uri="{FF2B5EF4-FFF2-40B4-BE49-F238E27FC236}">
                <a16:creationId xmlns:a16="http://schemas.microsoft.com/office/drawing/2014/main" id="{F66C2C0A-EBBD-40A2-A9CC-74E634C3AAD6}"/>
              </a:ext>
            </a:extLst>
          </p:cNvPr>
          <p:cNvPicPr>
            <a:picLocks noChangeAspect="1"/>
          </p:cNvPicPr>
          <p:nvPr/>
        </p:nvPicPr>
        <p:blipFill>
          <a:blip r:embed="rId3"/>
          <a:stretch>
            <a:fillRect/>
          </a:stretch>
        </p:blipFill>
        <p:spPr>
          <a:xfrm>
            <a:off x="6226629" y="914486"/>
            <a:ext cx="5866784" cy="4559180"/>
          </a:xfrm>
          <a:prstGeom prst="rect">
            <a:avLst/>
          </a:prstGeom>
        </p:spPr>
      </p:pic>
    </p:spTree>
    <p:extLst>
      <p:ext uri="{BB962C8B-B14F-4D97-AF65-F5344CB8AC3E}">
        <p14:creationId xmlns:p14="http://schemas.microsoft.com/office/powerpoint/2010/main" val="52483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78103-EDB6-4418-AC81-C0E45C0FB4E9}"/>
              </a:ext>
            </a:extLst>
          </p:cNvPr>
          <p:cNvPicPr>
            <a:picLocks noChangeAspect="1"/>
          </p:cNvPicPr>
          <p:nvPr/>
        </p:nvPicPr>
        <p:blipFill>
          <a:blip r:embed="rId2"/>
          <a:stretch>
            <a:fillRect/>
          </a:stretch>
        </p:blipFill>
        <p:spPr>
          <a:xfrm>
            <a:off x="543984" y="828432"/>
            <a:ext cx="4648200" cy="5248275"/>
          </a:xfrm>
          <a:prstGeom prst="rect">
            <a:avLst/>
          </a:prstGeom>
        </p:spPr>
      </p:pic>
      <p:pic>
        <p:nvPicPr>
          <p:cNvPr id="3" name="Picture 2">
            <a:extLst>
              <a:ext uri="{FF2B5EF4-FFF2-40B4-BE49-F238E27FC236}">
                <a16:creationId xmlns:a16="http://schemas.microsoft.com/office/drawing/2014/main" id="{1EFA33D0-4726-4DA0-8836-46F122795690}"/>
              </a:ext>
            </a:extLst>
          </p:cNvPr>
          <p:cNvPicPr>
            <a:picLocks noChangeAspect="1"/>
          </p:cNvPicPr>
          <p:nvPr/>
        </p:nvPicPr>
        <p:blipFill>
          <a:blip r:embed="rId3"/>
          <a:stretch>
            <a:fillRect/>
          </a:stretch>
        </p:blipFill>
        <p:spPr>
          <a:xfrm>
            <a:off x="6856941" y="938212"/>
            <a:ext cx="4791075" cy="4981575"/>
          </a:xfrm>
          <a:prstGeom prst="rect">
            <a:avLst/>
          </a:prstGeom>
        </p:spPr>
      </p:pic>
    </p:spTree>
    <p:extLst>
      <p:ext uri="{BB962C8B-B14F-4D97-AF65-F5344CB8AC3E}">
        <p14:creationId xmlns:p14="http://schemas.microsoft.com/office/powerpoint/2010/main" val="1792622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650118" y="975738"/>
            <a:ext cx="10891764" cy="5170646"/>
          </a:xfrm>
          <a:prstGeom prst="rect">
            <a:avLst/>
          </a:prstGeom>
          <a:noFill/>
        </p:spPr>
        <p:txBody>
          <a:bodyPr wrap="non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Acknowledgements</a:t>
            </a:r>
          </a:p>
          <a:p>
            <a:pPr algn="ctr">
              <a:lnSpc>
                <a:spcPct val="150000"/>
              </a:lnSpc>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2"/>
              </a:rPr>
              <a:t>https://www.quantamagazine.org/best-ever-algorithm-found-for-huge-streams-of-data-20171024/</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3"/>
              </a:rPr>
              <a:t>http://marvelcinematicuniverse.wikia.com/wiki/File:Jarvis_Ultron_Systems.jpg</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4"/>
              </a:rPr>
              <a:t>https://deepmind.com/research/alphago/</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5"/>
              </a:rPr>
              <a:t>https://www.quantamagazine.org/is-alphago-really-such-a-big-deal-20160329/</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6"/>
              </a:rPr>
              <a:t>http://densepose.org/</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7"/>
              </a:rPr>
              <a:t>https://openai.com/</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8"/>
              </a:rPr>
              <a:t>https://www.bostondynamics.com/</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30914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1107996"/>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a:t>
            </a:r>
            <a:r>
              <a:rPr lang="en-US" sz="2400" b="1" spc="-70" dirty="0">
                <a:solidFill>
                  <a:schemeClr val="bg1"/>
                </a:solidFill>
                <a:latin typeface="Consolas" panose="020B0609020204030204" pitchFamily="49" charset="0"/>
                <a:ea typeface="Verdana" panose="020B0604030504040204" pitchFamily="34" charset="0"/>
                <a:cs typeface="Arial" panose="020B0604020202020204" pitchFamily="34" charset="0"/>
              </a:rPr>
              <a:t>General</a:t>
            </a: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 Intelligence</a:t>
            </a:r>
          </a:p>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&amp; “</a:t>
            </a:r>
            <a:r>
              <a:rPr lang="en-US" sz="2400" i="1"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a:t>
            </a: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 Intelligence</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1026" name="Picture 2" descr="Image result for jarvis ultron">
            <a:extLst>
              <a:ext uri="{FF2B5EF4-FFF2-40B4-BE49-F238E27FC236}">
                <a16:creationId xmlns:a16="http://schemas.microsoft.com/office/drawing/2014/main" id="{56DC832F-F21D-465B-9C06-3F33FB82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06" y="1399600"/>
            <a:ext cx="11155680" cy="467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7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739464" y="170013"/>
            <a:ext cx="11410210" cy="738664"/>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What is Artificial Intelligence?</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sp>
        <p:nvSpPr>
          <p:cNvPr id="46" name="Oval 45">
            <a:extLst>
              <a:ext uri="{FF2B5EF4-FFF2-40B4-BE49-F238E27FC236}">
                <a16:creationId xmlns:a16="http://schemas.microsoft.com/office/drawing/2014/main" id="{8FD17D34-D8F4-4866-81F5-F1D835B5C557}"/>
              </a:ext>
            </a:extLst>
          </p:cNvPr>
          <p:cNvSpPr/>
          <p:nvPr/>
        </p:nvSpPr>
        <p:spPr>
          <a:xfrm>
            <a:off x="924962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Reinforcement</a:t>
            </a:r>
            <a:r>
              <a:rPr lang="en-US" sz="900" dirty="0">
                <a:solidFill>
                  <a:sysClr val="windowText" lastClr="000000"/>
                </a:solidFill>
                <a:latin typeface="Consolas" panose="020B0609020204030204" pitchFamily="49" charset="0"/>
              </a:rPr>
              <a:t> Learning</a:t>
            </a:r>
          </a:p>
        </p:txBody>
      </p:sp>
      <p:sp>
        <p:nvSpPr>
          <p:cNvPr id="47" name="Oval 46">
            <a:extLst>
              <a:ext uri="{FF2B5EF4-FFF2-40B4-BE49-F238E27FC236}">
                <a16:creationId xmlns:a16="http://schemas.microsoft.com/office/drawing/2014/main" id="{720314E5-2671-46A5-8846-08A576F55082}"/>
              </a:ext>
            </a:extLst>
          </p:cNvPr>
          <p:cNvSpPr/>
          <p:nvPr/>
        </p:nvSpPr>
        <p:spPr>
          <a:xfrm>
            <a:off x="1052618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Unsupervised </a:t>
            </a:r>
            <a:r>
              <a:rPr lang="en-US" sz="900" dirty="0">
                <a:solidFill>
                  <a:sysClr val="windowText" lastClr="000000"/>
                </a:solidFill>
                <a:latin typeface="Consolas" panose="020B0609020204030204" pitchFamily="49" charset="0"/>
              </a:rPr>
              <a:t>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CB5002-BF9A-402A-A594-ECDE77F7E2B4}"/>
              </a:ext>
            </a:extLst>
          </p:cNvPr>
          <p:cNvCxnSpPr>
            <a:cxnSpLocks/>
          </p:cNvCxnSpPr>
          <p:nvPr/>
        </p:nvCxnSpPr>
        <p:spPr>
          <a:xfrm flipV="1">
            <a:off x="10209603" y="2463613"/>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2D5E45-B7CB-4C3C-B95B-AE72CFADB414}"/>
              </a:ext>
            </a:extLst>
          </p:cNvPr>
          <p:cNvCxnSpPr>
            <a:cxnSpLocks/>
          </p:cNvCxnSpPr>
          <p:nvPr/>
        </p:nvCxnSpPr>
        <p:spPr>
          <a:xfrm>
            <a:off x="9836234" y="1630997"/>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1BE51E-63B8-409E-BBC7-844870C460AA}"/>
              </a:ext>
            </a:extLst>
          </p:cNvPr>
          <p:cNvCxnSpPr>
            <a:cxnSpLocks/>
          </p:cNvCxnSpPr>
          <p:nvPr/>
        </p:nvCxnSpPr>
        <p:spPr>
          <a:xfrm>
            <a:off x="11112794" y="1649659"/>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BED873-10E3-44C6-8C0C-C0A5518144C5}"/>
              </a:ext>
            </a:extLst>
          </p:cNvPr>
          <p:cNvCxnSpPr>
            <a:cxnSpLocks/>
          </p:cNvCxnSpPr>
          <p:nvPr/>
        </p:nvCxnSpPr>
        <p:spPr>
          <a:xfrm flipV="1">
            <a:off x="10142716" y="1480102"/>
            <a:ext cx="676772" cy="727976"/>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780D8F-22FF-4E10-9661-E1A52B7134E6}"/>
              </a:ext>
            </a:extLst>
          </p:cNvPr>
          <p:cNvCxnSpPr>
            <a:cxnSpLocks/>
          </p:cNvCxnSpPr>
          <p:nvPr/>
        </p:nvCxnSpPr>
        <p:spPr>
          <a:xfrm>
            <a:off x="10129541" y="1455552"/>
            <a:ext cx="653933" cy="73386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6" name="Oval 95">
            <a:extLst>
              <a:ext uri="{FF2B5EF4-FFF2-40B4-BE49-F238E27FC236}">
                <a16:creationId xmlns:a16="http://schemas.microsoft.com/office/drawing/2014/main" id="{B041C6C7-A007-485E-A0F0-CECF160E77F9}"/>
              </a:ext>
            </a:extLst>
          </p:cNvPr>
          <p:cNvSpPr/>
          <p:nvPr/>
        </p:nvSpPr>
        <p:spPr>
          <a:xfrm>
            <a:off x="9249622" y="4006932"/>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Knowledge </a:t>
            </a:r>
            <a:r>
              <a:rPr lang="en-US" sz="600" dirty="0">
                <a:solidFill>
                  <a:sysClr val="windowText" lastClr="000000"/>
                </a:solidFill>
                <a:latin typeface="Consolas" panose="020B0609020204030204" pitchFamily="49" charset="0"/>
              </a:rPr>
              <a:t>Representation</a:t>
            </a:r>
            <a:endParaRPr lang="en-US" sz="900" dirty="0">
              <a:solidFill>
                <a:sysClr val="windowText" lastClr="000000"/>
              </a:solidFill>
              <a:latin typeface="Consolas" panose="020B0609020204030204" pitchFamily="49" charset="0"/>
            </a:endParaRPr>
          </a:p>
        </p:txBody>
      </p:sp>
      <p:sp>
        <p:nvSpPr>
          <p:cNvPr id="97" name="Oval 96">
            <a:extLst>
              <a:ext uri="{FF2B5EF4-FFF2-40B4-BE49-F238E27FC236}">
                <a16:creationId xmlns:a16="http://schemas.microsoft.com/office/drawing/2014/main" id="{3A25947C-3B25-4B11-937C-A5720576849B}"/>
              </a:ext>
            </a:extLst>
          </p:cNvPr>
          <p:cNvSpPr/>
          <p:nvPr/>
        </p:nvSpPr>
        <p:spPr>
          <a:xfrm>
            <a:off x="10526182" y="4006800"/>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Networked Systems</a:t>
            </a:r>
          </a:p>
        </p:txBody>
      </p:sp>
      <p:sp>
        <p:nvSpPr>
          <p:cNvPr id="98" name="Oval 97">
            <a:extLst>
              <a:ext uri="{FF2B5EF4-FFF2-40B4-BE49-F238E27FC236}">
                <a16:creationId xmlns:a16="http://schemas.microsoft.com/office/drawing/2014/main" id="{6A03CDAF-7D9B-49EF-9E3B-9021A14F824A}"/>
              </a:ext>
            </a:extLst>
          </p:cNvPr>
          <p:cNvSpPr/>
          <p:nvPr/>
        </p:nvSpPr>
        <p:spPr>
          <a:xfrm>
            <a:off x="924962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Stochastic Modelling</a:t>
            </a:r>
            <a:endParaRPr lang="en-US" sz="105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cxnSp>
        <p:nvCxnSpPr>
          <p:cNvPr id="100" name="Straight Connector 99">
            <a:extLst>
              <a:ext uri="{FF2B5EF4-FFF2-40B4-BE49-F238E27FC236}">
                <a16:creationId xmlns:a16="http://schemas.microsoft.com/office/drawing/2014/main" id="{2A175D3D-EBD8-4B51-A792-084EB950DCD2}"/>
              </a:ext>
            </a:extLst>
          </p:cNvPr>
          <p:cNvCxnSpPr>
            <a:cxnSpLocks/>
          </p:cNvCxnSpPr>
          <p:nvPr/>
        </p:nvCxnSpPr>
        <p:spPr>
          <a:xfrm flipV="1">
            <a:off x="10160194" y="4604581"/>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30CF266-BFA6-4D32-B82A-369C3562A54B}"/>
              </a:ext>
            </a:extLst>
          </p:cNvPr>
          <p:cNvCxnSpPr>
            <a:cxnSpLocks/>
          </p:cNvCxnSpPr>
          <p:nvPr/>
        </p:nvCxnSpPr>
        <p:spPr>
          <a:xfrm flipV="1">
            <a:off x="10209603" y="5799252"/>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AAFABDB-D059-4C2D-BAD5-7C9971FED1E5}"/>
              </a:ext>
            </a:extLst>
          </p:cNvPr>
          <p:cNvCxnSpPr>
            <a:cxnSpLocks/>
          </p:cNvCxnSpPr>
          <p:nvPr/>
        </p:nvCxnSpPr>
        <p:spPr>
          <a:xfrm>
            <a:off x="9836234" y="4966636"/>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14F356-2A2C-4E6A-AA09-4B5E844245C1}"/>
              </a:ext>
            </a:extLst>
          </p:cNvPr>
          <p:cNvCxnSpPr>
            <a:cxnSpLocks/>
          </p:cNvCxnSpPr>
          <p:nvPr/>
        </p:nvCxnSpPr>
        <p:spPr>
          <a:xfrm>
            <a:off x="11112794" y="4985298"/>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A42401-AD3C-4607-B205-90B056325FBD}"/>
              </a:ext>
            </a:extLst>
          </p:cNvPr>
          <p:cNvCxnSpPr>
            <a:cxnSpLocks/>
          </p:cNvCxnSpPr>
          <p:nvPr/>
        </p:nvCxnSpPr>
        <p:spPr>
          <a:xfrm flipV="1">
            <a:off x="10142716" y="4815741"/>
            <a:ext cx="676772" cy="72797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249A5BF-BE4C-4F40-9A88-7444586F5D60}"/>
              </a:ext>
            </a:extLst>
          </p:cNvPr>
          <p:cNvCxnSpPr>
            <a:cxnSpLocks/>
          </p:cNvCxnSpPr>
          <p:nvPr/>
        </p:nvCxnSpPr>
        <p:spPr>
          <a:xfrm>
            <a:off x="10129541" y="4791191"/>
            <a:ext cx="653933" cy="733864"/>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DBE7961-A09F-40ED-8BEA-72755C887009}"/>
              </a:ext>
            </a:extLst>
          </p:cNvPr>
          <p:cNvSpPr/>
          <p:nvPr/>
        </p:nvSpPr>
        <p:spPr>
          <a:xfrm>
            <a:off x="2059169" y="608455"/>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Computer Vision</a:t>
            </a:r>
          </a:p>
        </p:txBody>
      </p:sp>
      <p:sp>
        <p:nvSpPr>
          <p:cNvPr id="116" name="Rectangle 115">
            <a:extLst>
              <a:ext uri="{FF2B5EF4-FFF2-40B4-BE49-F238E27FC236}">
                <a16:creationId xmlns:a16="http://schemas.microsoft.com/office/drawing/2014/main" id="{182BF7E9-E142-4048-920F-7282B8332515}"/>
              </a:ext>
            </a:extLst>
          </p:cNvPr>
          <p:cNvSpPr/>
          <p:nvPr/>
        </p:nvSpPr>
        <p:spPr>
          <a:xfrm>
            <a:off x="3554188"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Consolas" panose="020B0609020204030204" pitchFamily="49" charset="0"/>
              </a:rPr>
              <a:t>Natural Language Processing</a:t>
            </a:r>
          </a:p>
        </p:txBody>
      </p:sp>
      <p:sp>
        <p:nvSpPr>
          <p:cNvPr id="117" name="Rectangle 116">
            <a:extLst>
              <a:ext uri="{FF2B5EF4-FFF2-40B4-BE49-F238E27FC236}">
                <a16:creationId xmlns:a16="http://schemas.microsoft.com/office/drawing/2014/main" id="{A45AF5C5-2720-4CE5-830A-D593BD3A8B69}"/>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
        <p:nvSpPr>
          <p:cNvPr id="118" name="Rectangle 117">
            <a:extLst>
              <a:ext uri="{FF2B5EF4-FFF2-40B4-BE49-F238E27FC236}">
                <a16:creationId xmlns:a16="http://schemas.microsoft.com/office/drawing/2014/main" id="{CCA7A3F6-057D-4DC0-A977-955EF6FFA72C}"/>
              </a:ext>
            </a:extLst>
          </p:cNvPr>
          <p:cNvSpPr/>
          <p:nvPr/>
        </p:nvSpPr>
        <p:spPr>
          <a:xfrm>
            <a:off x="6503702" y="639976"/>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Robotics</a:t>
            </a:r>
          </a:p>
        </p:txBody>
      </p:sp>
    </p:spTree>
    <p:extLst>
      <p:ext uri="{BB962C8B-B14F-4D97-AF65-F5344CB8AC3E}">
        <p14:creationId xmlns:p14="http://schemas.microsoft.com/office/powerpoint/2010/main" val="366874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054" name="Picture 6" descr="Image result for alpha go">
            <a:extLst>
              <a:ext uri="{FF2B5EF4-FFF2-40B4-BE49-F238E27FC236}">
                <a16:creationId xmlns:a16="http://schemas.microsoft.com/office/drawing/2014/main" id="{C2C17AEC-230C-4111-959D-1C2EF5A9D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4" y="1283208"/>
            <a:ext cx="8402171" cy="470521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Image result for deepmind">
            <a:extLst>
              <a:ext uri="{FF2B5EF4-FFF2-40B4-BE49-F238E27FC236}">
                <a16:creationId xmlns:a16="http://schemas.microsoft.com/office/drawing/2014/main" id="{A5FCC1DC-AD1C-4F20-98FD-9186883C6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199" y="4633155"/>
            <a:ext cx="2458886" cy="135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6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facebook DensePose">
            <a:extLst>
              <a:ext uri="{FF2B5EF4-FFF2-40B4-BE49-F238E27FC236}">
                <a16:creationId xmlns:a16="http://schemas.microsoft.com/office/drawing/2014/main" id="{0948F633-077A-41CE-B8B9-E041EFC8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624" y="901269"/>
            <a:ext cx="9022752" cy="5055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cebook ai research">
            <a:extLst>
              <a:ext uri="{FF2B5EF4-FFF2-40B4-BE49-F238E27FC236}">
                <a16:creationId xmlns:a16="http://schemas.microsoft.com/office/drawing/2014/main" id="{CD085D3F-7F86-4B00-995F-7174FB3BA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726" y="4718481"/>
            <a:ext cx="21526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63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Related image">
            <a:extLst>
              <a:ext uri="{FF2B5EF4-FFF2-40B4-BE49-F238E27FC236}">
                <a16:creationId xmlns:a16="http://schemas.microsoft.com/office/drawing/2014/main" id="{EA6C471B-A79A-4EC1-B837-6BF2D84DC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920" y="934873"/>
            <a:ext cx="7071360" cy="53035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08834942-7891-442D-819C-9F1FDB8AE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334" y="4980791"/>
            <a:ext cx="1283945" cy="127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752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Image result for boston dynamics robot">
            <a:extLst>
              <a:ext uri="{FF2B5EF4-FFF2-40B4-BE49-F238E27FC236}">
                <a16:creationId xmlns:a16="http://schemas.microsoft.com/office/drawing/2014/main" id="{EDC2BD7F-F47B-4BA9-97E8-A238A5CA0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92" y="1031392"/>
            <a:ext cx="9927816" cy="51000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oston dynamics logo">
            <a:extLst>
              <a:ext uri="{FF2B5EF4-FFF2-40B4-BE49-F238E27FC236}">
                <a16:creationId xmlns:a16="http://schemas.microsoft.com/office/drawing/2014/main" id="{01EFB687-F97E-4E89-B06C-0ACBF723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928" y="4992979"/>
            <a:ext cx="1897380" cy="113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34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99ADF1D-2AD1-4ADD-A663-DB9215AAEC81}"/>
              </a:ext>
            </a:extLst>
          </p:cNvPr>
          <p:cNvSpPr txBox="1"/>
          <p:nvPr/>
        </p:nvSpPr>
        <p:spPr>
          <a:xfrm>
            <a:off x="-739464" y="170013"/>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Introduction to DS, ML &amp; AI</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79DA33A-C933-437B-8F37-17A619A60C57}"/>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Tree>
    <p:extLst>
      <p:ext uri="{BB962C8B-B14F-4D97-AF65-F5344CB8AC3E}">
        <p14:creationId xmlns:p14="http://schemas.microsoft.com/office/powerpoint/2010/main" val="158282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627</Words>
  <Application>Microsoft Office PowerPoint</Application>
  <PresentationFormat>Widescreen</PresentationFormat>
  <Paragraphs>282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Arial</vt:lpstr>
      <vt:lpstr>Consolas</vt:lpstr>
      <vt:lpstr>Calibri Light</vt:lpstr>
      <vt:lpstr>Verdana</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Han-Chen</dc:creator>
  <cp:lastModifiedBy>Daniel Han-Chen</cp:lastModifiedBy>
  <cp:revision>103</cp:revision>
  <dcterms:created xsi:type="dcterms:W3CDTF">2018-03-04T08:38:17Z</dcterms:created>
  <dcterms:modified xsi:type="dcterms:W3CDTF">2018-03-04T14:42:19Z</dcterms:modified>
</cp:coreProperties>
</file>